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5" r:id="rId3"/>
    <p:sldId id="257" r:id="rId4"/>
    <p:sldId id="258" r:id="rId5"/>
    <p:sldId id="269" r:id="rId6"/>
    <p:sldId id="270" r:id="rId7"/>
    <p:sldId id="262" r:id="rId8"/>
    <p:sldId id="268" r:id="rId9"/>
    <p:sldId id="264" r:id="rId10"/>
    <p:sldId id="263" r:id="rId11"/>
    <p:sldId id="267" r:id="rId12"/>
    <p:sldId id="271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A8D6"/>
    <a:srgbClr val="F2831B"/>
    <a:srgbClr val="D670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A38D7A9-4D62-4582-8AFD-154EC14B3747}" v="124" dt="2022-11-27T15:15:35.606"/>
    <p1510:client id="{0FA39A1C-1073-4308-858F-325E96AD9657}" v="211" dt="2022-11-27T18:21:43.169"/>
    <p1510:client id="{5C9698F5-1172-4FB3-B0AF-9DA5C32884C4}" v="413" dt="2022-11-28T13:41:58.316"/>
    <p1510:client id="{69C56BFE-01E6-4D71-AF06-4BD1A662C7E8}" v="936" dt="2022-11-28T16:33:52.690"/>
    <p1510:client id="{CC83A48C-A30E-483E-B5A0-7E290BA02383}" v="1237" dt="2022-11-26T19:57:54.5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Светлый стиль 1 — акцент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Средний стиль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3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14.gif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079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727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12261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03711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76369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257622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8002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95335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754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656952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4169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FB779-270B-4192-84BA-A697F48306DC}" type="datetimeFigureOut">
              <a:rPr lang="ru-RU" smtClean="0"/>
              <a:t>28.11.2022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5DC19C-03DA-4066-9FF7-D0BF1BC6D6F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4979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5" name="!!BGRectangle">
            <a:extLst>
              <a:ext uri="{FF2B5EF4-FFF2-40B4-BE49-F238E27FC236}">
                <a16:creationId xmlns:a16="http://schemas.microsoft.com/office/drawing/2014/main" id="{25E8815A-9407-4234-B08F-A1E49DCD7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-618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7" name="Rectangle 366">
            <a:extLst>
              <a:ext uri="{FF2B5EF4-FFF2-40B4-BE49-F238E27FC236}">
                <a16:creationId xmlns:a16="http://schemas.microsoft.com/office/drawing/2014/main" id="{AD72D4D1-076F-49D3-9889-EFC4F6D7C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Рисунок 4" descr="Изображение выглядит как человек, мужчина, внутренний, смотрит&#10;&#10;Автоматически созданное описание">
            <a:extLst>
              <a:ext uri="{FF2B5EF4-FFF2-40B4-BE49-F238E27FC236}">
                <a16:creationId xmlns:a16="http://schemas.microsoft.com/office/drawing/2014/main" id="{80E690BE-7CF7-583B-6238-044BD62DAC0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3296" b="243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BED88BE-3ADE-192C-BF37-803F21ACA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893" y="963877"/>
            <a:ext cx="4031669" cy="4930246"/>
          </a:xfrm>
        </p:spPr>
        <p:txBody>
          <a:bodyPr>
            <a:normAutofit/>
          </a:bodyPr>
          <a:lstStyle/>
          <a:p>
            <a:pPr algn="r"/>
            <a:r>
              <a:rPr lang="ru" sz="3700" b="1">
                <a:solidFill>
                  <a:schemeClr val="bg1"/>
                </a:solidFill>
                <a:ea typeface="+mj-lt"/>
                <a:cs typeface="+mj-lt"/>
              </a:rPr>
              <a:t>Студенческая киберспортивная платформа для учащихся средне-профессиональных и высших учебных заведений</a:t>
            </a:r>
            <a:r>
              <a:rPr lang="ru-RU" sz="3700" b="1">
                <a:solidFill>
                  <a:schemeClr val="bg1"/>
                </a:solidFill>
                <a:ea typeface="+mj-lt"/>
                <a:cs typeface="+mj-lt"/>
              </a:rPr>
              <a:t> </a:t>
            </a:r>
            <a:endParaRPr lang="ru-RU" sz="3700" b="1">
              <a:solidFill>
                <a:schemeClr val="bg1"/>
              </a:solidFill>
              <a:cs typeface="Calibri Light" panose="020F0302020204030204"/>
            </a:endParaRPr>
          </a:p>
        </p:txBody>
      </p:sp>
      <p:sp>
        <p:nvSpPr>
          <p:cNvPr id="369" name="!!Line">
            <a:extLst>
              <a:ext uri="{FF2B5EF4-FFF2-40B4-BE49-F238E27FC236}">
                <a16:creationId xmlns:a16="http://schemas.microsoft.com/office/drawing/2014/main" id="{C9C56819-FD02-4626-ABF5-85C7463C9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0580" y="2057400"/>
            <a:ext cx="27432" cy="2743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8C3DBFE-B1C2-70D3-750C-EBF90D1A59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524307" cy="493024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ru-RU" sz="2400" dirty="0">
                <a:solidFill>
                  <a:schemeClr val="bg1"/>
                </a:solidFill>
                <a:ea typeface="+mn-lt"/>
                <a:cs typeface="+mn-lt"/>
              </a:rPr>
              <a:t>Наш продукт </a:t>
            </a:r>
            <a:r>
              <a:rPr lang="ru-RU" sz="2400" dirty="0" err="1">
                <a:solidFill>
                  <a:schemeClr val="bg1"/>
                </a:solidFill>
                <a:ea typeface="+mn-lt"/>
                <a:cs typeface="+mn-lt"/>
              </a:rPr>
              <a:t>CyberHub</a:t>
            </a:r>
            <a:r>
              <a:rPr lang="ru-RU" sz="2400" dirty="0">
                <a:solidFill>
                  <a:schemeClr val="bg1"/>
                </a:solidFill>
                <a:ea typeface="+mn-lt"/>
                <a:cs typeface="+mn-lt"/>
              </a:rPr>
              <a:t> позволит проводить честные соревнования без подставных матчей и получать дополнительное вознаграждение от призового фонда по подписке.</a:t>
            </a:r>
          </a:p>
          <a:p>
            <a:pPr marL="0" indent="0">
              <a:buNone/>
            </a:pPr>
            <a:endParaRPr lang="ru-RU" sz="2400">
              <a:solidFill>
                <a:schemeClr val="bg1"/>
              </a:solidFill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5859650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0FCA3D71-4FB5-A823-77E7-99754F12BCD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8511860"/>
              </p:ext>
            </p:extLst>
          </p:nvPr>
        </p:nvGraphicFramePr>
        <p:xfrm>
          <a:off x="643467" y="1201539"/>
          <a:ext cx="10905067" cy="5216926"/>
        </p:xfrm>
        <a:graphic>
          <a:graphicData uri="http://schemas.openxmlformats.org/drawingml/2006/table">
            <a:tbl>
              <a:tblPr firstRow="1" bandRow="1">
                <a:solidFill>
                  <a:srgbClr val="404040"/>
                </a:solidFill>
                <a:tableStyleId>{5C22544A-7EE6-4342-B048-85BDC9FD1C3A}</a:tableStyleId>
              </a:tblPr>
              <a:tblGrid>
                <a:gridCol w="5337728">
                  <a:extLst>
                    <a:ext uri="{9D8B030D-6E8A-4147-A177-3AD203B41FA5}">
                      <a16:colId xmlns:a16="http://schemas.microsoft.com/office/drawing/2014/main" val="3227872013"/>
                    </a:ext>
                  </a:extLst>
                </a:gridCol>
                <a:gridCol w="3242561">
                  <a:extLst>
                    <a:ext uri="{9D8B030D-6E8A-4147-A177-3AD203B41FA5}">
                      <a16:colId xmlns:a16="http://schemas.microsoft.com/office/drawing/2014/main" val="1156563900"/>
                    </a:ext>
                  </a:extLst>
                </a:gridCol>
                <a:gridCol w="2324778">
                  <a:extLst>
                    <a:ext uri="{9D8B030D-6E8A-4147-A177-3AD203B41FA5}">
                      <a16:colId xmlns:a16="http://schemas.microsoft.com/office/drawing/2014/main" val="2294952770"/>
                    </a:ext>
                  </a:extLst>
                </a:gridCol>
              </a:tblGrid>
              <a:tr h="666094">
                <a:tc>
                  <a:txBody>
                    <a:bodyPr/>
                    <a:lstStyle/>
                    <a:p>
                      <a:r>
                        <a:rPr lang="ru-RU" sz="2600" b="0" cap="none" spc="0" dirty="0">
                          <a:solidFill>
                            <a:schemeClr val="bg1"/>
                          </a:solidFill>
                        </a:rPr>
                        <a:t>Показатель</a:t>
                      </a:r>
                    </a:p>
                  </a:txBody>
                  <a:tcPr marL="145860" marR="145860" marT="145860" marB="729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2600" b="0" cap="none" spc="0" dirty="0">
                          <a:solidFill>
                            <a:schemeClr val="bg1"/>
                          </a:solidFill>
                        </a:rPr>
                        <a:t>1 месяц</a:t>
                      </a:r>
                    </a:p>
                  </a:txBody>
                  <a:tcPr marL="145860" marR="145860" marT="145860" marB="729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2600" b="0" cap="none" spc="0" dirty="0">
                          <a:solidFill>
                            <a:schemeClr val="bg1"/>
                          </a:solidFill>
                        </a:rPr>
                        <a:t>Год</a:t>
                      </a:r>
                    </a:p>
                  </a:txBody>
                  <a:tcPr marL="145860" marR="145860" marT="145860" marB="72930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noFill/>
                      <a:prstDash val="solid"/>
                    </a:lnT>
                    <a:lnB w="38100" cmpd="sng">
                      <a:noFill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660657"/>
                  </a:ext>
                </a:extLst>
              </a:tr>
              <a:tr h="56885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Инвестиционные затраты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330 000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330 000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0325355"/>
                  </a:ext>
                </a:extLst>
              </a:tr>
              <a:tr h="56885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</a:rPr>
                        <a:t>Выручка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318 600</a:t>
                      </a: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cap="none" spc="0" dirty="0">
                          <a:solidFill>
                            <a:schemeClr val="bg1"/>
                          </a:solidFill>
                        </a:rPr>
                        <a:t>6 813 033</a:t>
                      </a: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5158519"/>
                  </a:ext>
                </a:extLst>
              </a:tr>
              <a:tr h="56885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</a:rPr>
                        <a:t>Постоянные расходы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127 650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cap="none" spc="0" dirty="0">
                          <a:solidFill>
                            <a:schemeClr val="bg1"/>
                          </a:solidFill>
                        </a:rPr>
                        <a:t>1 531 800</a:t>
                      </a: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1989807"/>
                  </a:ext>
                </a:extLst>
              </a:tr>
              <a:tr h="56885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Переменные расходы 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0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cap="none" spc="0" dirty="0">
                          <a:solidFill>
                            <a:schemeClr val="bg1"/>
                          </a:solidFill>
                        </a:rPr>
                        <a:t>0</a:t>
                      </a: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8928383"/>
                  </a:ext>
                </a:extLst>
              </a:tr>
              <a:tr h="56885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Прибыль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900" cap="none" spc="0" dirty="0">
                          <a:solidFill>
                            <a:schemeClr val="bg1"/>
                          </a:solidFill>
                        </a:rPr>
                        <a:t>190 950</a:t>
                      </a: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cap="none" spc="0" dirty="0">
                          <a:solidFill>
                            <a:schemeClr val="bg1"/>
                          </a:solidFill>
                        </a:rPr>
                        <a:t>4 741 920</a:t>
                      </a: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9596623"/>
                  </a:ext>
                </a:extLst>
              </a:tr>
              <a:tr h="56885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Рентабельность продаж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cap="none" spc="0" dirty="0">
                          <a:solidFill>
                            <a:schemeClr val="bg1"/>
                          </a:solidFill>
                        </a:rPr>
                        <a:t>60%</a:t>
                      </a: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ru-RU" sz="19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6745881"/>
                  </a:ext>
                </a:extLst>
              </a:tr>
              <a:tr h="56885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  <a:latin typeface="Calibri"/>
                        </a:rPr>
                        <a:t>Точка безубыточности 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cap="none" spc="0" dirty="0">
                          <a:solidFill>
                            <a:schemeClr val="bg1"/>
                          </a:solidFill>
                        </a:rPr>
                        <a:t>638,25 в месяц</a:t>
                      </a: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ru-RU" sz="19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4169728"/>
                  </a:ext>
                </a:extLst>
              </a:tr>
              <a:tr h="568854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b="0" i="0" u="none" strike="noStrike" cap="none" spc="0" noProof="0" dirty="0">
                          <a:solidFill>
                            <a:schemeClr val="bg1"/>
                          </a:solidFill>
                        </a:rPr>
                        <a:t>Простой срок окупаемости </a:t>
                      </a:r>
                      <a:endParaRPr lang="ru-RU" sz="1900" cap="none" spc="0" dirty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ru-RU" sz="1900" cap="none" spc="0" dirty="0">
                          <a:solidFill>
                            <a:schemeClr val="bg1"/>
                          </a:solidFill>
                        </a:rPr>
                        <a:t>1,74</a:t>
                      </a: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endParaRPr lang="ru-RU" sz="1900" cap="none" spc="0">
                        <a:solidFill>
                          <a:schemeClr val="bg1"/>
                        </a:solidFill>
                      </a:endParaRPr>
                    </a:p>
                  </a:txBody>
                  <a:tcPr marL="145860" marR="145860" marT="145860" marB="72930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2626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7754690"/>
                  </a:ext>
                </a:extLst>
              </a:tr>
            </a:tbl>
          </a:graphicData>
        </a:graphic>
      </p:graphicFrame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18ACBBDB-F35D-EC13-D947-F36EED8D0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234" y="-2573564"/>
            <a:ext cx="9008782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 err="1"/>
              <a:t>Финансовые</a:t>
            </a:r>
            <a:r>
              <a:rPr lang="en-US" sz="6600" dirty="0"/>
              <a:t> </a:t>
            </a:r>
            <a:r>
              <a:rPr lang="en-US" sz="6600" dirty="0" err="1"/>
              <a:t>показатели</a:t>
            </a:r>
            <a:endParaRPr lang="en-US" sz="6600" kern="1200" dirty="0" err="1">
              <a:latin typeface="+mj-l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7449340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2599418A-708B-92F1-72E5-298FB585A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67767" y="-263010"/>
            <a:ext cx="1423087" cy="1346157"/>
          </a:xfrm>
        </p:spPr>
        <p:txBody>
          <a:bodyPr/>
          <a:lstStyle/>
          <a:p>
            <a:r>
              <a:rPr lang="ru-RU" dirty="0">
                <a:cs typeface="Calibri Light"/>
              </a:rPr>
              <a:t>MVP</a:t>
            </a:r>
            <a:endParaRPr lang="ru-RU" dirty="0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95872D74-A9FE-2D40-6AAB-F4B031ABF0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0" y="686857"/>
            <a:ext cx="10414000" cy="585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67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EBAEFC-C8B0-FE6A-3ABD-07567C623E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 err="1">
                <a:solidFill>
                  <a:schemeClr val="bg1"/>
                </a:solidFill>
                <a:cs typeface="Calibri Light"/>
              </a:rPr>
              <a:t>Текущий</a:t>
            </a:r>
            <a:r>
              <a:rPr lang="en-US" sz="54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Calibri Light"/>
              </a:rPr>
              <a:t>статус</a:t>
            </a:r>
            <a:endParaRPr lang="en-US" sz="5400" kern="1200" dirty="0" err="1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B00E97C8-F181-2209-8502-8377392CD180}"/>
              </a:ext>
            </a:extLst>
          </p:cNvPr>
          <p:cNvGraphicFramePr>
            <a:graphicFrameLocks noGrp="1"/>
          </p:cNvGraphicFramePr>
          <p:nvPr/>
        </p:nvGraphicFramePr>
        <p:xfrm>
          <a:off x="1710393" y="3068475"/>
          <a:ext cx="8716116" cy="2715768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6293485">
                  <a:extLst>
                    <a:ext uri="{9D8B030D-6E8A-4147-A177-3AD203B41FA5}">
                      <a16:colId xmlns:a16="http://schemas.microsoft.com/office/drawing/2014/main" val="2491896609"/>
                    </a:ext>
                  </a:extLst>
                </a:gridCol>
                <a:gridCol w="2422631">
                  <a:extLst>
                    <a:ext uri="{9D8B030D-6E8A-4147-A177-3AD203B41FA5}">
                      <a16:colId xmlns:a16="http://schemas.microsoft.com/office/drawing/2014/main" val="2468087047"/>
                    </a:ext>
                  </a:extLst>
                </a:gridCol>
              </a:tblGrid>
              <a:tr h="1240536">
                <a:tc>
                  <a:txBody>
                    <a:bodyPr/>
                    <a:lstStyle/>
                    <a:p>
                      <a:pPr fontAlgn="base"/>
                      <a:r>
                        <a:rPr lang="ru-RU" sz="3300">
                          <a:effectLst/>
                        </a:rPr>
                        <a:t>В каком виде сейчас реализован продукт​</a:t>
                      </a:r>
                      <a:endParaRPr lang="ru-RU" sz="3300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3300">
                          <a:effectLst/>
                        </a:rPr>
                        <a:t>Прототип​</a:t>
                      </a:r>
                      <a:endParaRPr lang="ru-RU" sz="3300" b="1">
                        <a:solidFill>
                          <a:srgbClr val="FFFFFF"/>
                        </a:solidFill>
                        <a:effectLst/>
                      </a:endParaRP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2668597021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pPr fontAlgn="base"/>
                      <a:r>
                        <a:rPr lang="ru-RU" sz="3300">
                          <a:effectLst/>
                        </a:rPr>
                        <a:t>Текущие продажи​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3300">
                          <a:effectLst/>
                        </a:rPr>
                        <a:t>Нет​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1083374558"/>
                  </a:ext>
                </a:extLst>
              </a:tr>
              <a:tr h="737616">
                <a:tc>
                  <a:txBody>
                    <a:bodyPr/>
                    <a:lstStyle/>
                    <a:p>
                      <a:pPr fontAlgn="base"/>
                      <a:r>
                        <a:rPr lang="ru-RU" sz="3300">
                          <a:effectLst/>
                        </a:rPr>
                        <a:t>Есть ли регистрация бизнеса​</a:t>
                      </a:r>
                    </a:p>
                  </a:txBody>
                  <a:tcPr marL="167640" marR="167640" marT="83820" marB="83820"/>
                </a:tc>
                <a:tc>
                  <a:txBody>
                    <a:bodyPr/>
                    <a:lstStyle/>
                    <a:p>
                      <a:pPr fontAlgn="base"/>
                      <a:r>
                        <a:rPr lang="ru-RU" sz="3300">
                          <a:effectLst/>
                        </a:rPr>
                        <a:t>Нет​</a:t>
                      </a:r>
                    </a:p>
                  </a:txBody>
                  <a:tcPr marL="167640" marR="167640" marT="83820" marB="83820"/>
                </a:tc>
                <a:extLst>
                  <a:ext uri="{0D108BD9-81ED-4DB2-BD59-A6C34878D82A}">
                    <a16:rowId xmlns:a16="http://schemas.microsoft.com/office/drawing/2014/main" val="3468540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787191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1AC6A30-4F22-4C0F-B278-19C5B8A80C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B4335AD-65B1-44E4-90AF-264024FE4B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1999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Рисунок 10" descr="Изображение выглядит как человек, мужчина, стена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84859DAD-8CD3-F429-62FE-578DE6AFB3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54" r="3494"/>
          <a:stretch/>
        </p:blipFill>
        <p:spPr>
          <a:xfrm>
            <a:off x="3" y="1"/>
            <a:ext cx="3695699" cy="6858001"/>
          </a:xfrm>
          <a:custGeom>
            <a:avLst/>
            <a:gdLst/>
            <a:ahLst/>
            <a:cxnLst/>
            <a:rect l="l" t="t" r="r" b="b"/>
            <a:pathLst>
              <a:path w="3695699" h="6858001">
                <a:moveTo>
                  <a:pt x="0" y="0"/>
                </a:moveTo>
                <a:lnTo>
                  <a:pt x="3435129" y="0"/>
                </a:lnTo>
                <a:lnTo>
                  <a:pt x="3430599" y="17349"/>
                </a:lnTo>
                <a:cubicBezTo>
                  <a:pt x="3437542" y="19835"/>
                  <a:pt x="3423757" y="30822"/>
                  <a:pt x="3427683" y="38871"/>
                </a:cubicBezTo>
                <a:cubicBezTo>
                  <a:pt x="3431230" y="44698"/>
                  <a:pt x="3427877" y="49388"/>
                  <a:pt x="3427096" y="55116"/>
                </a:cubicBezTo>
                <a:cubicBezTo>
                  <a:pt x="3429620" y="62945"/>
                  <a:pt x="3421946" y="87211"/>
                  <a:pt x="3417356" y="93331"/>
                </a:cubicBezTo>
                <a:cubicBezTo>
                  <a:pt x="3401974" y="107607"/>
                  <a:pt x="3409629" y="143436"/>
                  <a:pt x="3397765" y="155370"/>
                </a:cubicBezTo>
                <a:cubicBezTo>
                  <a:pt x="3395800" y="159886"/>
                  <a:pt x="3394789" y="164378"/>
                  <a:pt x="3394373" y="168831"/>
                </a:cubicBezTo>
                <a:lnTo>
                  <a:pt x="3394553" y="181402"/>
                </a:lnTo>
                <a:lnTo>
                  <a:pt x="3397293" y="185192"/>
                </a:lnTo>
                <a:lnTo>
                  <a:pt x="3395923" y="192756"/>
                </a:lnTo>
                <a:cubicBezTo>
                  <a:pt x="3396018" y="193497"/>
                  <a:pt x="3396112" y="194237"/>
                  <a:pt x="3396207" y="194978"/>
                </a:cubicBezTo>
                <a:cubicBezTo>
                  <a:pt x="3396531" y="199154"/>
                  <a:pt x="3396856" y="203330"/>
                  <a:pt x="3397180" y="207506"/>
                </a:cubicBezTo>
                <a:cubicBezTo>
                  <a:pt x="3382438" y="200939"/>
                  <a:pt x="3394549" y="241317"/>
                  <a:pt x="3383191" y="229051"/>
                </a:cubicBezTo>
                <a:cubicBezTo>
                  <a:pt x="3382519" y="234401"/>
                  <a:pt x="3381383" y="237332"/>
                  <a:pt x="3380194" y="239137"/>
                </a:cubicBezTo>
                <a:lnTo>
                  <a:pt x="3349267" y="310262"/>
                </a:lnTo>
                <a:lnTo>
                  <a:pt x="3344455" y="381704"/>
                </a:lnTo>
                <a:cubicBezTo>
                  <a:pt x="3343420" y="464598"/>
                  <a:pt x="3338482" y="511985"/>
                  <a:pt x="3327551" y="571873"/>
                </a:cubicBezTo>
                <a:cubicBezTo>
                  <a:pt x="3316620" y="631761"/>
                  <a:pt x="3309762" y="702429"/>
                  <a:pt x="3278869" y="741030"/>
                </a:cubicBezTo>
                <a:lnTo>
                  <a:pt x="3239259" y="957888"/>
                </a:lnTo>
                <a:cubicBezTo>
                  <a:pt x="3267597" y="1021376"/>
                  <a:pt x="3235647" y="1004478"/>
                  <a:pt x="3243890" y="1047869"/>
                </a:cubicBezTo>
                <a:cubicBezTo>
                  <a:pt x="3245988" y="1077107"/>
                  <a:pt x="3228006" y="1101189"/>
                  <a:pt x="3221700" y="1118244"/>
                </a:cubicBezTo>
                <a:cubicBezTo>
                  <a:pt x="3220198" y="1120922"/>
                  <a:pt x="3213346" y="1188569"/>
                  <a:pt x="3211078" y="1190394"/>
                </a:cubicBezTo>
                <a:cubicBezTo>
                  <a:pt x="3204899" y="1218939"/>
                  <a:pt x="3210276" y="1253036"/>
                  <a:pt x="3199704" y="1304585"/>
                </a:cubicBezTo>
                <a:cubicBezTo>
                  <a:pt x="3199438" y="1346246"/>
                  <a:pt x="3168623" y="1413431"/>
                  <a:pt x="3167741" y="1449444"/>
                </a:cubicBezTo>
                <a:cubicBezTo>
                  <a:pt x="3180911" y="1471132"/>
                  <a:pt x="3193362" y="1499173"/>
                  <a:pt x="3194410" y="1520667"/>
                </a:cubicBezTo>
                <a:cubicBezTo>
                  <a:pt x="3181228" y="1513763"/>
                  <a:pt x="3199978" y="1547097"/>
                  <a:pt x="3184473" y="1547038"/>
                </a:cubicBezTo>
                <a:cubicBezTo>
                  <a:pt x="3185153" y="1550949"/>
                  <a:pt x="3186303" y="1554741"/>
                  <a:pt x="3187573" y="1558550"/>
                </a:cubicBezTo>
                <a:lnTo>
                  <a:pt x="3188231" y="1560544"/>
                </a:lnTo>
                <a:lnTo>
                  <a:pt x="3188195" y="1568317"/>
                </a:lnTo>
                <a:lnTo>
                  <a:pt x="3191518" y="1570772"/>
                </a:lnTo>
                <a:lnTo>
                  <a:pt x="3193853" y="1582659"/>
                </a:lnTo>
                <a:cubicBezTo>
                  <a:pt x="3194213" y="1587070"/>
                  <a:pt x="3193997" y="1591769"/>
                  <a:pt x="3192857" y="1596890"/>
                </a:cubicBezTo>
                <a:cubicBezTo>
                  <a:pt x="3185716" y="1609144"/>
                  <a:pt x="3191593" y="1629575"/>
                  <a:pt x="3189686" y="1647479"/>
                </a:cubicBezTo>
                <a:lnTo>
                  <a:pt x="3187125" y="1655568"/>
                </a:lnTo>
                <a:cubicBezTo>
                  <a:pt x="3187259" y="1659315"/>
                  <a:pt x="3192418" y="1733399"/>
                  <a:pt x="3192552" y="1737146"/>
                </a:cubicBezTo>
                <a:cubicBezTo>
                  <a:pt x="3236684" y="1834597"/>
                  <a:pt x="3210475" y="1851660"/>
                  <a:pt x="3219437" y="1908917"/>
                </a:cubicBezTo>
                <a:lnTo>
                  <a:pt x="3220572" y="1915235"/>
                </a:lnTo>
                <a:cubicBezTo>
                  <a:pt x="3225642" y="1919319"/>
                  <a:pt x="3228448" y="1945519"/>
                  <a:pt x="3226946" y="1954447"/>
                </a:cubicBezTo>
                <a:cubicBezTo>
                  <a:pt x="3219553" y="1979351"/>
                  <a:pt x="3239504" y="2001442"/>
                  <a:pt x="3234148" y="2021397"/>
                </a:cubicBezTo>
                <a:cubicBezTo>
                  <a:pt x="3234224" y="2026740"/>
                  <a:pt x="3235084" y="2031233"/>
                  <a:pt x="3236424" y="2035173"/>
                </a:cubicBezTo>
                <a:lnTo>
                  <a:pt x="3241339" y="2045116"/>
                </a:lnTo>
                <a:lnTo>
                  <a:pt x="3233470" y="2098623"/>
                </a:lnTo>
                <a:cubicBezTo>
                  <a:pt x="3230495" y="2129687"/>
                  <a:pt x="3232618" y="2188321"/>
                  <a:pt x="3230016" y="2240964"/>
                </a:cubicBezTo>
                <a:cubicBezTo>
                  <a:pt x="3226602" y="2283982"/>
                  <a:pt x="3232644" y="2342030"/>
                  <a:pt x="3237809" y="2379644"/>
                </a:cubicBezTo>
                <a:cubicBezTo>
                  <a:pt x="3244462" y="2409884"/>
                  <a:pt x="3221747" y="2435219"/>
                  <a:pt x="3237054" y="2459103"/>
                </a:cubicBezTo>
                <a:cubicBezTo>
                  <a:pt x="3245536" y="2488997"/>
                  <a:pt x="3251426" y="2510390"/>
                  <a:pt x="3255285" y="2538679"/>
                </a:cubicBezTo>
                <a:cubicBezTo>
                  <a:pt x="3258296" y="2574322"/>
                  <a:pt x="3245460" y="2589819"/>
                  <a:pt x="3245073" y="2622720"/>
                </a:cubicBezTo>
                <a:lnTo>
                  <a:pt x="3252960" y="2736087"/>
                </a:lnTo>
                <a:cubicBezTo>
                  <a:pt x="3245577" y="2772183"/>
                  <a:pt x="3230063" y="2856752"/>
                  <a:pt x="3218681" y="2902964"/>
                </a:cubicBezTo>
                <a:cubicBezTo>
                  <a:pt x="3212624" y="2927969"/>
                  <a:pt x="3209733" y="2973979"/>
                  <a:pt x="3203641" y="3008786"/>
                </a:cubicBezTo>
                <a:cubicBezTo>
                  <a:pt x="3197547" y="3043595"/>
                  <a:pt x="3186644" y="3093251"/>
                  <a:pt x="3182123" y="3111815"/>
                </a:cubicBezTo>
                <a:lnTo>
                  <a:pt x="3176517" y="3120169"/>
                </a:lnTo>
                <a:lnTo>
                  <a:pt x="3177035" y="3121646"/>
                </a:lnTo>
                <a:cubicBezTo>
                  <a:pt x="3177423" y="3127588"/>
                  <a:pt x="3176129" y="3130763"/>
                  <a:pt x="3174093" y="3132705"/>
                </a:cubicBezTo>
                <a:lnTo>
                  <a:pt x="3171045" y="3134220"/>
                </a:lnTo>
                <a:lnTo>
                  <a:pt x="3168274" y="3141524"/>
                </a:lnTo>
                <a:lnTo>
                  <a:pt x="3160781" y="3155149"/>
                </a:lnTo>
                <a:cubicBezTo>
                  <a:pt x="3160949" y="3156237"/>
                  <a:pt x="3161116" y="3157326"/>
                  <a:pt x="3161284" y="3158414"/>
                </a:cubicBezTo>
                <a:lnTo>
                  <a:pt x="3152950" y="3180080"/>
                </a:lnTo>
                <a:lnTo>
                  <a:pt x="3153739" y="3180719"/>
                </a:lnTo>
                <a:cubicBezTo>
                  <a:pt x="3155321" y="3182647"/>
                  <a:pt x="3156128" y="3184999"/>
                  <a:pt x="3155342" y="3188313"/>
                </a:cubicBezTo>
                <a:cubicBezTo>
                  <a:pt x="3169797" y="3188216"/>
                  <a:pt x="3159934" y="3192271"/>
                  <a:pt x="3156340" y="3202049"/>
                </a:cubicBezTo>
                <a:cubicBezTo>
                  <a:pt x="3177988" y="3204083"/>
                  <a:pt x="3159779" y="3228842"/>
                  <a:pt x="3169832" y="3237938"/>
                </a:cubicBezTo>
                <a:cubicBezTo>
                  <a:pt x="3166705" y="3245075"/>
                  <a:pt x="3163793" y="3252659"/>
                  <a:pt x="3161244" y="3260564"/>
                </a:cubicBezTo>
                <a:lnTo>
                  <a:pt x="3160005" y="3265314"/>
                </a:lnTo>
                <a:cubicBezTo>
                  <a:pt x="3160063" y="3265371"/>
                  <a:pt x="3160124" y="3265428"/>
                  <a:pt x="3160184" y="3265486"/>
                </a:cubicBezTo>
                <a:cubicBezTo>
                  <a:pt x="3160345" y="3266694"/>
                  <a:pt x="3160101" y="3268319"/>
                  <a:pt x="3159279" y="3270659"/>
                </a:cubicBezTo>
                <a:lnTo>
                  <a:pt x="3157747" y="3273971"/>
                </a:lnTo>
                <a:lnTo>
                  <a:pt x="3155343" y="3283185"/>
                </a:lnTo>
                <a:cubicBezTo>
                  <a:pt x="3155517" y="3284422"/>
                  <a:pt x="3155689" y="3285657"/>
                  <a:pt x="3155860" y="3286893"/>
                </a:cubicBezTo>
                <a:lnTo>
                  <a:pt x="3158001" y="3289146"/>
                </a:lnTo>
                <a:lnTo>
                  <a:pt x="3157508" y="3289877"/>
                </a:lnTo>
                <a:cubicBezTo>
                  <a:pt x="3151604" y="3294411"/>
                  <a:pt x="3144966" y="3293561"/>
                  <a:pt x="3159853" y="3309833"/>
                </a:cubicBezTo>
                <a:cubicBezTo>
                  <a:pt x="3149181" y="3321561"/>
                  <a:pt x="3158789" y="3329345"/>
                  <a:pt x="3157392" y="3351579"/>
                </a:cubicBezTo>
                <a:cubicBezTo>
                  <a:pt x="3148710" y="3357083"/>
                  <a:pt x="3149361" y="3365079"/>
                  <a:pt x="3152871" y="3374240"/>
                </a:cubicBezTo>
                <a:cubicBezTo>
                  <a:pt x="3148885" y="3383513"/>
                  <a:pt x="3145239" y="3392740"/>
                  <a:pt x="3142119" y="3402557"/>
                </a:cubicBezTo>
                <a:lnTo>
                  <a:pt x="3138061" y="3419585"/>
                </a:lnTo>
                <a:lnTo>
                  <a:pt x="3139796" y="3424940"/>
                </a:lnTo>
                <a:cubicBezTo>
                  <a:pt x="3142520" y="3434326"/>
                  <a:pt x="3143300" y="3443700"/>
                  <a:pt x="3137669" y="3463264"/>
                </a:cubicBezTo>
                <a:cubicBezTo>
                  <a:pt x="3147380" y="3480689"/>
                  <a:pt x="3167781" y="3490510"/>
                  <a:pt x="3168140" y="3518969"/>
                </a:cubicBezTo>
                <a:cubicBezTo>
                  <a:pt x="3159473" y="3545761"/>
                  <a:pt x="3191152" y="3574399"/>
                  <a:pt x="3179206" y="3607864"/>
                </a:cubicBezTo>
                <a:cubicBezTo>
                  <a:pt x="3176757" y="3619813"/>
                  <a:pt x="3181069" y="3654600"/>
                  <a:pt x="3189125" y="3659839"/>
                </a:cubicBezTo>
                <a:cubicBezTo>
                  <a:pt x="3191518" y="3666815"/>
                  <a:pt x="3189857" y="3675779"/>
                  <a:pt x="3198077" y="3677681"/>
                </a:cubicBezTo>
                <a:cubicBezTo>
                  <a:pt x="3208136" y="3681475"/>
                  <a:pt x="3196345" y="3709561"/>
                  <a:pt x="3207094" y="3703876"/>
                </a:cubicBezTo>
                <a:cubicBezTo>
                  <a:pt x="3199084" y="3723751"/>
                  <a:pt x="3220453" y="3734396"/>
                  <a:pt x="3227016" y="3748633"/>
                </a:cubicBezTo>
                <a:cubicBezTo>
                  <a:pt x="3218663" y="3764666"/>
                  <a:pt x="3240667" y="3778725"/>
                  <a:pt x="3246806" y="3811324"/>
                </a:cubicBezTo>
                <a:cubicBezTo>
                  <a:pt x="3237058" y="3829063"/>
                  <a:pt x="3251097" y="3833247"/>
                  <a:pt x="3239091" y="3865102"/>
                </a:cubicBezTo>
                <a:cubicBezTo>
                  <a:pt x="3240755" y="3865725"/>
                  <a:pt x="3242340" y="3866659"/>
                  <a:pt x="3243800" y="3867874"/>
                </a:cubicBezTo>
                <a:cubicBezTo>
                  <a:pt x="3252276" y="3874935"/>
                  <a:pt x="3254724" y="3889782"/>
                  <a:pt x="3249268" y="3901031"/>
                </a:cubicBezTo>
                <a:cubicBezTo>
                  <a:pt x="3234180" y="3950514"/>
                  <a:pt x="3270886" y="3938724"/>
                  <a:pt x="3271850" y="3976535"/>
                </a:cubicBezTo>
                <a:cubicBezTo>
                  <a:pt x="3275333" y="4018513"/>
                  <a:pt x="3265836" y="4033210"/>
                  <a:pt x="3253128" y="4091308"/>
                </a:cubicBezTo>
                <a:cubicBezTo>
                  <a:pt x="3262530" y="4093945"/>
                  <a:pt x="3263925" y="4100312"/>
                  <a:pt x="3261491" y="4112665"/>
                </a:cubicBezTo>
                <a:cubicBezTo>
                  <a:pt x="3263824" y="4132845"/>
                  <a:pt x="3285122" y="4124005"/>
                  <a:pt x="3275235" y="4148543"/>
                </a:cubicBezTo>
                <a:cubicBezTo>
                  <a:pt x="3282222" y="4163609"/>
                  <a:pt x="3300717" y="4191930"/>
                  <a:pt x="3303406" y="4203059"/>
                </a:cubicBezTo>
                <a:cubicBezTo>
                  <a:pt x="3307769" y="4216879"/>
                  <a:pt x="3289765" y="4198911"/>
                  <a:pt x="3291377" y="4215304"/>
                </a:cubicBezTo>
                <a:cubicBezTo>
                  <a:pt x="3295421" y="4234470"/>
                  <a:pt x="3290844" y="4240556"/>
                  <a:pt x="3303627" y="4247412"/>
                </a:cubicBezTo>
                <a:cubicBezTo>
                  <a:pt x="3300302" y="4270043"/>
                  <a:pt x="3313094" y="4269840"/>
                  <a:pt x="3323715" y="4295574"/>
                </a:cubicBezTo>
                <a:cubicBezTo>
                  <a:pt x="3318854" y="4309546"/>
                  <a:pt x="3323708" y="4317748"/>
                  <a:pt x="3331757" y="4324626"/>
                </a:cubicBezTo>
                <a:cubicBezTo>
                  <a:pt x="3334500" y="4352298"/>
                  <a:pt x="3348521" y="4373553"/>
                  <a:pt x="3357571" y="4402594"/>
                </a:cubicBezTo>
                <a:cubicBezTo>
                  <a:pt x="3395421" y="4440113"/>
                  <a:pt x="3406716" y="4492429"/>
                  <a:pt x="3416883" y="4511276"/>
                </a:cubicBezTo>
                <a:lnTo>
                  <a:pt x="3418568" y="4515669"/>
                </a:lnTo>
                <a:cubicBezTo>
                  <a:pt x="3418685" y="4519956"/>
                  <a:pt x="3418801" y="4524244"/>
                  <a:pt x="3418918" y="4528531"/>
                </a:cubicBezTo>
                <a:cubicBezTo>
                  <a:pt x="3418727" y="4530191"/>
                  <a:pt x="3418537" y="4531850"/>
                  <a:pt x="3418346" y="4533510"/>
                </a:cubicBezTo>
                <a:cubicBezTo>
                  <a:pt x="3418215" y="4536889"/>
                  <a:pt x="3418462" y="4539065"/>
                  <a:pt x="3419005" y="4540494"/>
                </a:cubicBezTo>
                <a:lnTo>
                  <a:pt x="3424268" y="4595886"/>
                </a:lnTo>
                <a:cubicBezTo>
                  <a:pt x="3429156" y="4624362"/>
                  <a:pt x="3443934" y="4682306"/>
                  <a:pt x="3448330" y="4711348"/>
                </a:cubicBezTo>
                <a:lnTo>
                  <a:pt x="3445621" y="4714874"/>
                </a:lnTo>
                <a:cubicBezTo>
                  <a:pt x="3444103" y="4718397"/>
                  <a:pt x="3443735" y="4723077"/>
                  <a:pt x="3445980" y="4730345"/>
                </a:cubicBezTo>
                <a:lnTo>
                  <a:pt x="3446976" y="4731926"/>
                </a:lnTo>
                <a:lnTo>
                  <a:pt x="3443720" y="4745408"/>
                </a:lnTo>
                <a:cubicBezTo>
                  <a:pt x="3444756" y="4771155"/>
                  <a:pt x="3455466" y="4843107"/>
                  <a:pt x="3453194" y="4886406"/>
                </a:cubicBezTo>
                <a:cubicBezTo>
                  <a:pt x="3454856" y="4906631"/>
                  <a:pt x="3481235" y="5008239"/>
                  <a:pt x="3455210" y="5025296"/>
                </a:cubicBezTo>
                <a:cubicBezTo>
                  <a:pt x="3442202" y="5116320"/>
                  <a:pt x="3464654" y="5119078"/>
                  <a:pt x="3462841" y="5211091"/>
                </a:cubicBezTo>
                <a:cubicBezTo>
                  <a:pt x="3469390" y="5269669"/>
                  <a:pt x="3462794" y="5327391"/>
                  <a:pt x="3469385" y="5356669"/>
                </a:cubicBezTo>
                <a:cubicBezTo>
                  <a:pt x="3471479" y="5361935"/>
                  <a:pt x="3474277" y="5366825"/>
                  <a:pt x="3477268" y="5371683"/>
                </a:cubicBezTo>
                <a:lnTo>
                  <a:pt x="3478824" y="5374232"/>
                </a:lnTo>
                <a:lnTo>
                  <a:pt x="3486664" y="5427532"/>
                </a:lnTo>
                <a:lnTo>
                  <a:pt x="3499845" y="5523238"/>
                </a:lnTo>
                <a:cubicBezTo>
                  <a:pt x="3496480" y="5535759"/>
                  <a:pt x="3498126" y="5574631"/>
                  <a:pt x="3505782" y="5582050"/>
                </a:cubicBezTo>
                <a:cubicBezTo>
                  <a:pt x="3507640" y="5590169"/>
                  <a:pt x="3505294" y="5599602"/>
                  <a:pt x="3513368" y="5603412"/>
                </a:cubicBezTo>
                <a:cubicBezTo>
                  <a:pt x="3518549" y="5620896"/>
                  <a:pt x="3530454" y="5660930"/>
                  <a:pt x="3536869" y="5686953"/>
                </a:cubicBezTo>
                <a:cubicBezTo>
                  <a:pt x="3527290" y="5702684"/>
                  <a:pt x="3548216" y="5722678"/>
                  <a:pt x="3551859" y="5759548"/>
                </a:cubicBezTo>
                <a:cubicBezTo>
                  <a:pt x="3540751" y="5776843"/>
                  <a:pt x="3554471" y="5784377"/>
                  <a:pt x="3540024" y="5816599"/>
                </a:cubicBezTo>
                <a:cubicBezTo>
                  <a:pt x="3541640" y="5817630"/>
                  <a:pt x="3543154" y="5818984"/>
                  <a:pt x="3544521" y="5820619"/>
                </a:cubicBezTo>
                <a:cubicBezTo>
                  <a:pt x="3552455" y="5830118"/>
                  <a:pt x="3553767" y="5846834"/>
                  <a:pt x="3547449" y="5857956"/>
                </a:cubicBezTo>
                <a:cubicBezTo>
                  <a:pt x="3528571" y="5908761"/>
                  <a:pt x="3532186" y="5952107"/>
                  <a:pt x="3530253" y="5993572"/>
                </a:cubicBezTo>
                <a:cubicBezTo>
                  <a:pt x="3530522" y="6040113"/>
                  <a:pt x="3553891" y="6005695"/>
                  <a:pt x="3536734" y="6066404"/>
                </a:cubicBezTo>
                <a:cubicBezTo>
                  <a:pt x="3545935" y="6071268"/>
                  <a:pt x="3546842" y="6078512"/>
                  <a:pt x="3543461" y="6091477"/>
                </a:cubicBezTo>
                <a:cubicBezTo>
                  <a:pt x="3549602" y="6107585"/>
                  <a:pt x="3568275" y="6137061"/>
                  <a:pt x="3573577" y="6163051"/>
                </a:cubicBezTo>
                <a:cubicBezTo>
                  <a:pt x="3577046" y="6182032"/>
                  <a:pt x="3572259" y="6223892"/>
                  <a:pt x="3575275" y="6247420"/>
                </a:cubicBezTo>
                <a:cubicBezTo>
                  <a:pt x="3570217" y="6271412"/>
                  <a:pt x="3583023" y="6273898"/>
                  <a:pt x="3591673" y="6304222"/>
                </a:cubicBezTo>
                <a:cubicBezTo>
                  <a:pt x="3585743" y="6318440"/>
                  <a:pt x="3589967" y="6328418"/>
                  <a:pt x="3597489" y="6337624"/>
                </a:cubicBezTo>
                <a:cubicBezTo>
                  <a:pt x="3598113" y="6368401"/>
                  <a:pt x="3610504" y="6394558"/>
                  <a:pt x="3617330" y="6428161"/>
                </a:cubicBezTo>
                <a:cubicBezTo>
                  <a:pt x="3612404" y="6466489"/>
                  <a:pt x="3633001" y="6482393"/>
                  <a:pt x="3640218" y="6518318"/>
                </a:cubicBezTo>
                <a:cubicBezTo>
                  <a:pt x="3625420" y="6557419"/>
                  <a:pt x="3668862" y="6537820"/>
                  <a:pt x="3670788" y="6568733"/>
                </a:cubicBezTo>
                <a:cubicBezTo>
                  <a:pt x="3659124" y="6621466"/>
                  <a:pt x="3685482" y="6565072"/>
                  <a:pt x="3687763" y="6643164"/>
                </a:cubicBezTo>
                <a:cubicBezTo>
                  <a:pt x="3685396" y="6647995"/>
                  <a:pt x="3689317" y="6656838"/>
                  <a:pt x="3693097" y="6655183"/>
                </a:cubicBezTo>
                <a:cubicBezTo>
                  <a:pt x="3693444" y="6672318"/>
                  <a:pt x="3690193" y="6715787"/>
                  <a:pt x="3689847" y="6745974"/>
                </a:cubicBezTo>
                <a:cubicBezTo>
                  <a:pt x="3689583" y="6773144"/>
                  <a:pt x="3690048" y="6817635"/>
                  <a:pt x="3691023" y="6836306"/>
                </a:cubicBezTo>
                <a:lnTo>
                  <a:pt x="3695699" y="6858001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11" name="Рисунок 11" descr="Изображение выглядит как человек, темный&#10;&#10;Автоматически созданное описание">
            <a:extLst>
              <a:ext uri="{FF2B5EF4-FFF2-40B4-BE49-F238E27FC236}">
                <a16:creationId xmlns:a16="http://schemas.microsoft.com/office/drawing/2014/main" id="{8755EEDB-D07A-CD6F-FF96-07608075E9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13" r="16541"/>
          <a:stretch/>
        </p:blipFill>
        <p:spPr>
          <a:xfrm>
            <a:off x="8580467" y="10"/>
            <a:ext cx="3611533" cy="6857990"/>
          </a:xfrm>
          <a:custGeom>
            <a:avLst/>
            <a:gdLst/>
            <a:ahLst/>
            <a:cxnLst/>
            <a:rect l="l" t="t" r="r" b="b"/>
            <a:pathLst>
              <a:path w="3810000" h="6858000">
                <a:moveTo>
                  <a:pt x="95627" y="0"/>
                </a:moveTo>
                <a:lnTo>
                  <a:pt x="3810000" y="0"/>
                </a:lnTo>
                <a:lnTo>
                  <a:pt x="3810000" y="6858000"/>
                </a:lnTo>
                <a:lnTo>
                  <a:pt x="13132" y="6858000"/>
                </a:lnTo>
                <a:cubicBezTo>
                  <a:pt x="13183" y="6857363"/>
                  <a:pt x="13234" y="6856727"/>
                  <a:pt x="13284" y="6856090"/>
                </a:cubicBezTo>
                <a:lnTo>
                  <a:pt x="31566" y="6805847"/>
                </a:lnTo>
                <a:lnTo>
                  <a:pt x="30463" y="6715381"/>
                </a:lnTo>
                <a:cubicBezTo>
                  <a:pt x="29585" y="6714082"/>
                  <a:pt x="28597" y="6713038"/>
                  <a:pt x="27533" y="6712286"/>
                </a:cubicBezTo>
                <a:lnTo>
                  <a:pt x="31288" y="6698474"/>
                </a:lnTo>
                <a:lnTo>
                  <a:pt x="29901" y="6686264"/>
                </a:lnTo>
                <a:cubicBezTo>
                  <a:pt x="29591" y="6639749"/>
                  <a:pt x="29281" y="6593234"/>
                  <a:pt x="28971" y="6546719"/>
                </a:cubicBezTo>
                <a:cubicBezTo>
                  <a:pt x="23415" y="6502008"/>
                  <a:pt x="3087" y="6462057"/>
                  <a:pt x="310" y="6408337"/>
                </a:cubicBezTo>
                <a:cubicBezTo>
                  <a:pt x="-2468" y="6354617"/>
                  <a:pt x="14431" y="6312397"/>
                  <a:pt x="12307" y="6224401"/>
                </a:cubicBezTo>
                <a:lnTo>
                  <a:pt x="27152" y="6147415"/>
                </a:lnTo>
                <a:lnTo>
                  <a:pt x="39044" y="6093837"/>
                </a:lnTo>
                <a:cubicBezTo>
                  <a:pt x="47718" y="6039281"/>
                  <a:pt x="47985" y="5964495"/>
                  <a:pt x="46816" y="5915901"/>
                </a:cubicBezTo>
                <a:cubicBezTo>
                  <a:pt x="43189" y="5876557"/>
                  <a:pt x="47196" y="5863739"/>
                  <a:pt x="33533" y="5831562"/>
                </a:cubicBezTo>
                <a:cubicBezTo>
                  <a:pt x="27901" y="5792459"/>
                  <a:pt x="47408" y="5747455"/>
                  <a:pt x="46555" y="5710909"/>
                </a:cubicBezTo>
                <a:cubicBezTo>
                  <a:pt x="53188" y="5686865"/>
                  <a:pt x="49116" y="5615845"/>
                  <a:pt x="62461" y="5602222"/>
                </a:cubicBezTo>
                <a:cubicBezTo>
                  <a:pt x="64066" y="5572067"/>
                  <a:pt x="49594" y="5555548"/>
                  <a:pt x="56185" y="5529979"/>
                </a:cubicBezTo>
                <a:lnTo>
                  <a:pt x="67961" y="5458854"/>
                </a:lnTo>
                <a:lnTo>
                  <a:pt x="110939" y="5353584"/>
                </a:lnTo>
                <a:cubicBezTo>
                  <a:pt x="123070" y="5308303"/>
                  <a:pt x="110671" y="5307524"/>
                  <a:pt x="128276" y="5249764"/>
                </a:cubicBezTo>
                <a:cubicBezTo>
                  <a:pt x="137692" y="5218499"/>
                  <a:pt x="146153" y="5160067"/>
                  <a:pt x="156749" y="5116288"/>
                </a:cubicBezTo>
                <a:cubicBezTo>
                  <a:pt x="167347" y="5072508"/>
                  <a:pt x="184838" y="5010298"/>
                  <a:pt x="191855" y="4987089"/>
                </a:cubicBezTo>
                <a:lnTo>
                  <a:pt x="219824" y="4934095"/>
                </a:lnTo>
                <a:cubicBezTo>
                  <a:pt x="223315" y="4926170"/>
                  <a:pt x="231151" y="4920904"/>
                  <a:pt x="231137" y="4903120"/>
                </a:cubicBezTo>
                <a:lnTo>
                  <a:pt x="219738" y="4827391"/>
                </a:lnTo>
                <a:cubicBezTo>
                  <a:pt x="223928" y="4818620"/>
                  <a:pt x="227939" y="4809255"/>
                  <a:pt x="231597" y="4799440"/>
                </a:cubicBezTo>
                <a:lnTo>
                  <a:pt x="233480" y="4793512"/>
                </a:lnTo>
                <a:cubicBezTo>
                  <a:pt x="233423" y="4793432"/>
                  <a:pt x="233367" y="4793351"/>
                  <a:pt x="233310" y="4793271"/>
                </a:cubicBezTo>
                <a:cubicBezTo>
                  <a:pt x="233275" y="4791711"/>
                  <a:pt x="233728" y="4789662"/>
                  <a:pt x="234882" y="4786765"/>
                </a:cubicBezTo>
                <a:lnTo>
                  <a:pt x="236914" y="4782703"/>
                </a:lnTo>
                <a:lnTo>
                  <a:pt x="246329" y="4683644"/>
                </a:lnTo>
                <a:cubicBezTo>
                  <a:pt x="256294" y="4677568"/>
                  <a:pt x="256527" y="4667288"/>
                  <a:pt x="253823" y="4655204"/>
                </a:cubicBezTo>
                <a:cubicBezTo>
                  <a:pt x="259521" y="4631796"/>
                  <a:pt x="280440" y="4574275"/>
                  <a:pt x="280514" y="4543195"/>
                </a:cubicBezTo>
                <a:cubicBezTo>
                  <a:pt x="272112" y="4519880"/>
                  <a:pt x="251340" y="4505102"/>
                  <a:pt x="254268" y="4468722"/>
                </a:cubicBezTo>
                <a:cubicBezTo>
                  <a:pt x="266696" y="4435462"/>
                  <a:pt x="236001" y="4395418"/>
                  <a:pt x="252728" y="4353998"/>
                </a:cubicBezTo>
                <a:cubicBezTo>
                  <a:pt x="256750" y="4339008"/>
                  <a:pt x="256168" y="4294115"/>
                  <a:pt x="248123" y="4286542"/>
                </a:cubicBezTo>
                <a:cubicBezTo>
                  <a:pt x="246365" y="4277371"/>
                  <a:pt x="249194" y="4266107"/>
                  <a:pt x="240584" y="4262777"/>
                </a:cubicBezTo>
                <a:cubicBezTo>
                  <a:pt x="230221" y="4256829"/>
                  <a:pt x="246153" y="4222259"/>
                  <a:pt x="233949" y="4228340"/>
                </a:cubicBezTo>
                <a:cubicBezTo>
                  <a:pt x="244865" y="4203839"/>
                  <a:pt x="223150" y="4187902"/>
                  <a:pt x="217758" y="4169004"/>
                </a:cubicBezTo>
                <a:cubicBezTo>
                  <a:pt x="228596" y="4149446"/>
                  <a:pt x="206597" y="4129080"/>
                  <a:pt x="203797" y="4086781"/>
                </a:cubicBezTo>
                <a:cubicBezTo>
                  <a:pt x="216334" y="4065199"/>
                  <a:pt x="201740" y="4058317"/>
                  <a:pt x="218344" y="4018957"/>
                </a:cubicBezTo>
                <a:cubicBezTo>
                  <a:pt x="216630" y="4017979"/>
                  <a:pt x="215034" y="4016614"/>
                  <a:pt x="213609" y="4014902"/>
                </a:cubicBezTo>
                <a:cubicBezTo>
                  <a:pt x="205325" y="4004955"/>
                  <a:pt x="204424" y="3985729"/>
                  <a:pt x="211594" y="3971964"/>
                </a:cubicBezTo>
                <a:cubicBezTo>
                  <a:pt x="233561" y="3910433"/>
                  <a:pt x="230991" y="3860613"/>
                  <a:pt x="234357" y="3812226"/>
                </a:cubicBezTo>
                <a:cubicBezTo>
                  <a:pt x="235501" y="3758242"/>
                  <a:pt x="209185" y="3801364"/>
                  <a:pt x="229596" y="3728573"/>
                </a:cubicBezTo>
                <a:cubicBezTo>
                  <a:pt x="219804" y="3724174"/>
                  <a:pt x="219047" y="3715890"/>
                  <a:pt x="223099" y="3700384"/>
                </a:cubicBezTo>
                <a:cubicBezTo>
                  <a:pt x="222942" y="3674360"/>
                  <a:pt x="199034" y="3683312"/>
                  <a:pt x="212511" y="3653063"/>
                </a:cubicBezTo>
                <a:cubicBezTo>
                  <a:pt x="207582" y="3623616"/>
                  <a:pt x="199349" y="3555881"/>
                  <a:pt x="193522" y="3523704"/>
                </a:cubicBezTo>
                <a:cubicBezTo>
                  <a:pt x="199728" y="3495169"/>
                  <a:pt x="185963" y="3494025"/>
                  <a:pt x="177551" y="3460001"/>
                </a:cubicBezTo>
                <a:cubicBezTo>
                  <a:pt x="184399" y="3442692"/>
                  <a:pt x="180138" y="3431687"/>
                  <a:pt x="172293" y="3422022"/>
                </a:cubicBezTo>
                <a:cubicBezTo>
                  <a:pt x="172567" y="3386386"/>
                  <a:pt x="159982" y="3357707"/>
                  <a:pt x="153640" y="3319632"/>
                </a:cubicBezTo>
                <a:cubicBezTo>
                  <a:pt x="117352" y="3267571"/>
                  <a:pt x="111308" y="3199530"/>
                  <a:pt x="102580" y="3174350"/>
                </a:cubicBezTo>
                <a:lnTo>
                  <a:pt x="101281" y="3168555"/>
                </a:lnTo>
                <a:cubicBezTo>
                  <a:pt x="101655" y="3163067"/>
                  <a:pt x="102030" y="3157580"/>
                  <a:pt x="102403" y="3152092"/>
                </a:cubicBezTo>
                <a:lnTo>
                  <a:pt x="103597" y="3145797"/>
                </a:lnTo>
                <a:cubicBezTo>
                  <a:pt x="104132" y="3141497"/>
                  <a:pt x="104119" y="3138691"/>
                  <a:pt x="103701" y="3136806"/>
                </a:cubicBezTo>
                <a:lnTo>
                  <a:pt x="108221" y="3088993"/>
                </a:lnTo>
                <a:cubicBezTo>
                  <a:pt x="109464" y="3064872"/>
                  <a:pt x="113188" y="3030250"/>
                  <a:pt x="111158" y="2992081"/>
                </a:cubicBezTo>
                <a:cubicBezTo>
                  <a:pt x="109031" y="2944441"/>
                  <a:pt x="104226" y="2942439"/>
                  <a:pt x="105565" y="2902844"/>
                </a:cubicBezTo>
                <a:cubicBezTo>
                  <a:pt x="107874" y="2897323"/>
                  <a:pt x="101362" y="2801618"/>
                  <a:pt x="105102" y="2797375"/>
                </a:cubicBezTo>
                <a:cubicBezTo>
                  <a:pt x="86174" y="2744941"/>
                  <a:pt x="109804" y="2750735"/>
                  <a:pt x="107241" y="2691357"/>
                </a:cubicBezTo>
                <a:cubicBezTo>
                  <a:pt x="107811" y="2665349"/>
                  <a:pt x="115946" y="2561129"/>
                  <a:pt x="145888" y="2542201"/>
                </a:cubicBezTo>
                <a:cubicBezTo>
                  <a:pt x="170455" y="2427400"/>
                  <a:pt x="123634" y="2367849"/>
                  <a:pt x="136292" y="2250554"/>
                </a:cubicBezTo>
                <a:cubicBezTo>
                  <a:pt x="110877" y="2215639"/>
                  <a:pt x="134601" y="2180816"/>
                  <a:pt x="130310" y="2141581"/>
                </a:cubicBezTo>
                <a:cubicBezTo>
                  <a:pt x="154051" y="2149219"/>
                  <a:pt x="117587" y="2094975"/>
                  <a:pt x="144587" y="2089095"/>
                </a:cubicBezTo>
                <a:cubicBezTo>
                  <a:pt x="142952" y="2082142"/>
                  <a:pt x="140513" y="2075590"/>
                  <a:pt x="137867" y="2069059"/>
                </a:cubicBezTo>
                <a:lnTo>
                  <a:pt x="136492" y="2065634"/>
                </a:lnTo>
                <a:cubicBezTo>
                  <a:pt x="136216" y="2060851"/>
                  <a:pt x="135939" y="2056067"/>
                  <a:pt x="135663" y="2051284"/>
                </a:cubicBezTo>
                <a:lnTo>
                  <a:pt x="124268" y="1960184"/>
                </a:lnTo>
                <a:cubicBezTo>
                  <a:pt x="138968" y="1926370"/>
                  <a:pt x="111716" y="1914873"/>
                  <a:pt x="131257" y="1873060"/>
                </a:cubicBezTo>
                <a:cubicBezTo>
                  <a:pt x="136329" y="1857442"/>
                  <a:pt x="139083" y="1807624"/>
                  <a:pt x="131724" y="1797311"/>
                </a:cubicBezTo>
                <a:cubicBezTo>
                  <a:pt x="130673" y="1786740"/>
                  <a:pt x="134293" y="1774954"/>
                  <a:pt x="126063" y="1769201"/>
                </a:cubicBezTo>
                <a:cubicBezTo>
                  <a:pt x="116300" y="1760126"/>
                  <a:pt x="134551" y="1725705"/>
                  <a:pt x="122085" y="1729500"/>
                </a:cubicBezTo>
                <a:cubicBezTo>
                  <a:pt x="134648" y="1705012"/>
                  <a:pt x="114449" y="1682158"/>
                  <a:pt x="110543" y="1659949"/>
                </a:cubicBezTo>
                <a:cubicBezTo>
                  <a:pt x="122664" y="1640913"/>
                  <a:pt x="102513" y="1613087"/>
                  <a:pt x="102892" y="1565607"/>
                </a:cubicBezTo>
                <a:cubicBezTo>
                  <a:pt x="116835" y="1544742"/>
                  <a:pt x="102976" y="1533616"/>
                  <a:pt x="122245" y="1494057"/>
                </a:cubicBezTo>
                <a:cubicBezTo>
                  <a:pt x="120629" y="1492563"/>
                  <a:pt x="119160" y="1490668"/>
                  <a:pt x="117883" y="1488429"/>
                </a:cubicBezTo>
                <a:cubicBezTo>
                  <a:pt x="110465" y="1475431"/>
                  <a:pt x="111002" y="1453942"/>
                  <a:pt x="119083" y="1440433"/>
                </a:cubicBezTo>
                <a:cubicBezTo>
                  <a:pt x="145274" y="1377630"/>
                  <a:pt x="146438" y="1321884"/>
                  <a:pt x="153340" y="1269148"/>
                </a:cubicBezTo>
                <a:cubicBezTo>
                  <a:pt x="158467" y="1209690"/>
                  <a:pt x="129360" y="1251077"/>
                  <a:pt x="154855" y="1175439"/>
                </a:cubicBezTo>
                <a:cubicBezTo>
                  <a:pt x="145538" y="1168218"/>
                  <a:pt x="145408" y="1158868"/>
                  <a:pt x="150548" y="1142685"/>
                </a:cubicBezTo>
                <a:cubicBezTo>
                  <a:pt x="152321" y="1113850"/>
                  <a:pt x="128121" y="1118007"/>
                  <a:pt x="143630" y="1087778"/>
                </a:cubicBezTo>
                <a:cubicBezTo>
                  <a:pt x="139451" y="1064261"/>
                  <a:pt x="125971" y="1018012"/>
                  <a:pt x="125476" y="1001580"/>
                </a:cubicBezTo>
                <a:cubicBezTo>
                  <a:pt x="123958" y="976962"/>
                  <a:pt x="134851" y="962709"/>
                  <a:pt x="134526" y="940069"/>
                </a:cubicBezTo>
                <a:cubicBezTo>
                  <a:pt x="142751" y="909988"/>
                  <a:pt x="129284" y="905409"/>
                  <a:pt x="123523" y="865739"/>
                </a:cubicBezTo>
                <a:cubicBezTo>
                  <a:pt x="131549" y="848234"/>
                  <a:pt x="128173" y="835030"/>
                  <a:pt x="121164" y="822450"/>
                </a:cubicBezTo>
                <a:cubicBezTo>
                  <a:pt x="124077" y="783082"/>
                  <a:pt x="113811" y="748321"/>
                  <a:pt x="110389" y="704665"/>
                </a:cubicBezTo>
                <a:cubicBezTo>
                  <a:pt x="120144" y="656264"/>
                  <a:pt x="99869" y="633697"/>
                  <a:pt x="96299" y="587032"/>
                </a:cubicBezTo>
                <a:cubicBezTo>
                  <a:pt x="87861" y="539988"/>
                  <a:pt x="66571" y="452493"/>
                  <a:pt x="59759" y="422399"/>
                </a:cubicBezTo>
                <a:cubicBezTo>
                  <a:pt x="62865" y="416491"/>
                  <a:pt x="59682" y="404768"/>
                  <a:pt x="55429" y="406467"/>
                </a:cubicBezTo>
                <a:cubicBezTo>
                  <a:pt x="56742" y="400038"/>
                  <a:pt x="64884" y="384166"/>
                  <a:pt x="58062" y="383409"/>
                </a:cubicBezTo>
                <a:cubicBezTo>
                  <a:pt x="57210" y="351894"/>
                  <a:pt x="61145" y="320031"/>
                  <a:pt x="69487" y="290892"/>
                </a:cubicBezTo>
                <a:cubicBezTo>
                  <a:pt x="57686" y="231306"/>
                  <a:pt x="89539" y="260845"/>
                  <a:pt x="86198" y="217175"/>
                </a:cubicBezTo>
                <a:cubicBezTo>
                  <a:pt x="72715" y="183379"/>
                  <a:pt x="83646" y="168958"/>
                  <a:pt x="74643" y="129155"/>
                </a:cubicBezTo>
                <a:cubicBezTo>
                  <a:pt x="96697" y="112411"/>
                  <a:pt x="72236" y="90977"/>
                  <a:pt x="78417" y="74202"/>
                </a:cubicBezTo>
                <a:cubicBezTo>
                  <a:pt x="59029" y="57686"/>
                  <a:pt x="81827" y="29115"/>
                  <a:pt x="94183" y="4683"/>
                </a:cubicBezTo>
                <a:close/>
              </a:path>
            </a:pathLst>
          </a:custGeom>
        </p:spPr>
      </p:pic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DA6894B3-A491-7C5A-2401-A4DEFE67DD88}"/>
              </a:ext>
            </a:extLst>
          </p:cNvPr>
          <p:cNvSpPr txBox="1">
            <a:spLocks/>
          </p:cNvSpPr>
          <p:nvPr/>
        </p:nvSpPr>
        <p:spPr>
          <a:xfrm>
            <a:off x="3233095" y="1679743"/>
            <a:ext cx="5296147" cy="15631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4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ru-RU" sz="5600" b="1" i="1" dirty="0">
                <a:cs typeface="Calibri Light"/>
              </a:rPr>
              <a:t>Беляев Дмитрий</a:t>
            </a:r>
            <a:endParaRPr lang="ru-RU" b="1" i="1" dirty="0">
              <a:cs typeface="Calibri Light"/>
            </a:endParaRPr>
          </a:p>
          <a:p>
            <a:pPr algn="l"/>
            <a:r>
              <a:rPr lang="ru-RU" sz="5600" i="1" dirty="0">
                <a:ea typeface="+mj-lt"/>
                <a:cs typeface="+mj-lt"/>
              </a:rPr>
              <a:t>Программист</a:t>
            </a:r>
          </a:p>
          <a:p>
            <a:pPr algn="l"/>
            <a:r>
              <a:rPr lang="ru-RU" sz="5600" i="1" dirty="0">
                <a:ea typeface="+mj-lt"/>
                <a:cs typeface="+mj-lt"/>
              </a:rPr>
              <a:t>Дипломная работа и курсовые проекты в колледже по разработке информационных систем </a:t>
            </a:r>
            <a:endParaRPr lang="ru-RU" i="1" dirty="0"/>
          </a:p>
        </p:txBody>
      </p:sp>
      <p:sp>
        <p:nvSpPr>
          <p:cNvPr id="21" name="Заголовок 1">
            <a:extLst>
              <a:ext uri="{FF2B5EF4-FFF2-40B4-BE49-F238E27FC236}">
                <a16:creationId xmlns:a16="http://schemas.microsoft.com/office/drawing/2014/main" id="{29655CAE-5624-4A89-E72E-EC578627530A}"/>
              </a:ext>
            </a:extLst>
          </p:cNvPr>
          <p:cNvSpPr txBox="1">
            <a:spLocks/>
          </p:cNvSpPr>
          <p:nvPr/>
        </p:nvSpPr>
        <p:spPr>
          <a:xfrm>
            <a:off x="3626380" y="4140056"/>
            <a:ext cx="4959140" cy="21767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2500" b="1" i="1" dirty="0">
                <a:ea typeface="+mj-lt"/>
                <a:cs typeface="+mj-lt"/>
              </a:rPr>
              <a:t>Каштанов Данил</a:t>
            </a:r>
            <a:endParaRPr lang="ru-RU" sz="2500" b="1">
              <a:cs typeface="Calibri Light"/>
            </a:endParaRPr>
          </a:p>
          <a:p>
            <a:pPr algn="r"/>
            <a:r>
              <a:rPr lang="ru-RU" sz="2500" i="1" dirty="0">
                <a:ea typeface="+mj-lt"/>
                <a:cs typeface="+mj-lt"/>
              </a:rPr>
              <a:t>Дизайнер</a:t>
            </a:r>
            <a:endParaRPr lang="ru-RU" sz="2500" i="1">
              <a:ea typeface="+mj-lt"/>
              <a:cs typeface="+mj-lt"/>
            </a:endParaRPr>
          </a:p>
          <a:p>
            <a:pPr algn="r"/>
            <a:r>
              <a:rPr lang="ru-RU" sz="2500" i="1" dirty="0">
                <a:ea typeface="+mj-lt"/>
                <a:cs typeface="+mj-lt"/>
              </a:rPr>
              <a:t>Опыт в создании </a:t>
            </a:r>
            <a:r>
              <a:rPr lang="ru-RU" sz="2500" i="1" dirty="0" err="1">
                <a:ea typeface="+mj-lt"/>
                <a:cs typeface="+mj-lt"/>
              </a:rPr>
              <a:t>анимаций</a:t>
            </a:r>
            <a:r>
              <a:rPr lang="ru-RU" sz="2500" i="1" dirty="0">
                <a:ea typeface="+mj-lt"/>
                <a:cs typeface="+mj-lt"/>
              </a:rPr>
              <a:t> и разработки оформления; Работа с видеоблогерами</a:t>
            </a:r>
            <a:endParaRPr lang="ru-RU" sz="2500" i="1">
              <a:cs typeface="Calibri Light"/>
            </a:endParaRPr>
          </a:p>
        </p:txBody>
      </p:sp>
      <p:sp>
        <p:nvSpPr>
          <p:cNvPr id="23" name="Заголовок 1">
            <a:extLst>
              <a:ext uri="{FF2B5EF4-FFF2-40B4-BE49-F238E27FC236}">
                <a16:creationId xmlns:a16="http://schemas.microsoft.com/office/drawing/2014/main" id="{6EF5B193-448E-1217-322D-AFF3D05859BE}"/>
              </a:ext>
            </a:extLst>
          </p:cNvPr>
          <p:cNvSpPr txBox="1">
            <a:spLocks/>
          </p:cNvSpPr>
          <p:nvPr/>
        </p:nvSpPr>
        <p:spPr>
          <a:xfrm>
            <a:off x="3719514" y="178153"/>
            <a:ext cx="4746977" cy="8286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500" dirty="0">
                <a:cs typeface="Calibri Light"/>
              </a:rPr>
              <a:t>Команда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1686252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6B4972F-DBEE-EB89-30E3-F3A5CE667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122" y="478014"/>
            <a:ext cx="3922786" cy="1807305"/>
          </a:xfrm>
        </p:spPr>
        <p:txBody>
          <a:bodyPr>
            <a:noAutofit/>
          </a:bodyPr>
          <a:lstStyle/>
          <a:p>
            <a:r>
              <a:rPr lang="ru-RU" sz="6600" dirty="0" err="1">
                <a:cs typeface="Calibri Light"/>
              </a:rPr>
              <a:t>CyberHub</a:t>
            </a:r>
            <a:endParaRPr lang="ru-RU" sz="6600" err="1">
              <a:cs typeface="Calibri Light" panose="020F0302020204030204"/>
            </a:endParaRPr>
          </a:p>
        </p:txBody>
      </p:sp>
      <p:pic>
        <p:nvPicPr>
          <p:cNvPr id="5" name="Рисунок 5" descr="Изображение выглядит как человек, внутренний, смотрит, очки&#10;&#10;Автоматически созданное описание">
            <a:extLst>
              <a:ext uri="{FF2B5EF4-FFF2-40B4-BE49-F238E27FC236}">
                <a16:creationId xmlns:a16="http://schemas.microsoft.com/office/drawing/2014/main" id="{9E5F9B01-1EBB-D752-4D41-5B4AD68C89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07" r="7158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A6E8DD7-6450-9BA8-FD3B-E80485920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78790" y="2756630"/>
            <a:ext cx="5898342" cy="2376110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l">
              <a:buNone/>
            </a:pPr>
            <a:r>
              <a:rPr lang="ru-RU" sz="2000" b="0" i="0" dirty="0">
                <a:effectLst/>
                <a:latin typeface="-apple-system"/>
              </a:rPr>
              <a:t>Цель нашего продукта - решение основной проблемы: отсутствие российской системы киберспортивной платформы. </a:t>
            </a:r>
            <a:br>
              <a:rPr lang="ru-RU" sz="2000" b="0" i="0" dirty="0">
                <a:effectLst/>
                <a:latin typeface="-apple-system"/>
              </a:rPr>
            </a:br>
            <a:r>
              <a:rPr lang="ru-RU" sz="2000" b="0" i="0" dirty="0">
                <a:effectLst/>
                <a:latin typeface="-apple-system"/>
              </a:rPr>
              <a:t>Наш проект позволит влиться студентам во все киберспортивные движения, организуемые Федерацией компьютерного спорта. </a:t>
            </a:r>
          </a:p>
        </p:txBody>
      </p:sp>
    </p:spTree>
    <p:extLst>
      <p:ext uri="{BB962C8B-B14F-4D97-AF65-F5344CB8AC3E}">
        <p14:creationId xmlns:p14="http://schemas.microsoft.com/office/powerpoint/2010/main" val="2202264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2CAC065-2770-9C5C-B65F-E5ACD6494D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20474" y="-100574"/>
            <a:ext cx="4541258" cy="1071564"/>
          </a:xfrm>
        </p:spPr>
        <p:txBody>
          <a:bodyPr>
            <a:normAutofit/>
          </a:bodyPr>
          <a:lstStyle/>
          <a:p>
            <a:r>
              <a:rPr lang="ru-RU" b="1" u="sng" dirty="0">
                <a:cs typeface="Calibri Light"/>
              </a:rPr>
              <a:t>Кто мой клиент?!</a:t>
            </a:r>
            <a:endParaRPr lang="ru-RU" b="1" u="sng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2EEE8F11-3582-44B7-9869-F2D26D7DD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133221" cy="3548529"/>
          </a:xfrm>
          <a:custGeom>
            <a:avLst/>
            <a:gdLst>
              <a:gd name="connsiteX0" fmla="*/ 0 w 4133221"/>
              <a:gd name="connsiteY0" fmla="*/ 0 h 3548529"/>
              <a:gd name="connsiteX1" fmla="*/ 3798429 w 4133221"/>
              <a:gd name="connsiteY1" fmla="*/ 0 h 3548529"/>
              <a:gd name="connsiteX2" fmla="*/ 3850140 w 4133221"/>
              <a:gd name="connsiteY2" fmla="*/ 85119 h 3548529"/>
              <a:gd name="connsiteX3" fmla="*/ 4133221 w 4133221"/>
              <a:gd name="connsiteY3" fmla="*/ 1203093 h 3548529"/>
              <a:gd name="connsiteX4" fmla="*/ 1787785 w 4133221"/>
              <a:gd name="connsiteY4" fmla="*/ 3548529 h 3548529"/>
              <a:gd name="connsiteX5" fmla="*/ 129311 w 4133221"/>
              <a:gd name="connsiteY5" fmla="*/ 2861567 h 3548529"/>
              <a:gd name="connsiteX6" fmla="*/ 0 w 4133221"/>
              <a:gd name="connsiteY6" fmla="*/ 2719289 h 3548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33221" h="3548529">
                <a:moveTo>
                  <a:pt x="0" y="0"/>
                </a:moveTo>
                <a:lnTo>
                  <a:pt x="3798429" y="0"/>
                </a:lnTo>
                <a:lnTo>
                  <a:pt x="3850140" y="85119"/>
                </a:lnTo>
                <a:cubicBezTo>
                  <a:pt x="4030674" y="417451"/>
                  <a:pt x="4133221" y="798296"/>
                  <a:pt x="4133221" y="1203093"/>
                </a:cubicBezTo>
                <a:cubicBezTo>
                  <a:pt x="4133221" y="2498442"/>
                  <a:pt x="3083134" y="3548529"/>
                  <a:pt x="1787785" y="3548529"/>
                </a:cubicBezTo>
                <a:cubicBezTo>
                  <a:pt x="1140111" y="3548529"/>
                  <a:pt x="553752" y="3286007"/>
                  <a:pt x="129311" y="2861567"/>
                </a:cubicBezTo>
                <a:lnTo>
                  <a:pt x="0" y="2719289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2141F1CC-6A53-4BCF-9127-AABB52E24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1" y="3842187"/>
            <a:ext cx="3321156" cy="3015812"/>
          </a:xfrm>
          <a:custGeom>
            <a:avLst/>
            <a:gdLst>
              <a:gd name="connsiteX0" fmla="*/ 1359768 w 3321156"/>
              <a:gd name="connsiteY0" fmla="*/ 0 h 3015812"/>
              <a:gd name="connsiteX1" fmla="*/ 3321156 w 3321156"/>
              <a:gd name="connsiteY1" fmla="*/ 1961388 h 3015812"/>
              <a:gd name="connsiteX2" fmla="*/ 3084427 w 3321156"/>
              <a:gd name="connsiteY2" fmla="*/ 2896302 h 3015812"/>
              <a:gd name="connsiteX3" fmla="*/ 3011823 w 3321156"/>
              <a:gd name="connsiteY3" fmla="*/ 3015812 h 3015812"/>
              <a:gd name="connsiteX4" fmla="*/ 0 w 3321156"/>
              <a:gd name="connsiteY4" fmla="*/ 3015812 h 3015812"/>
              <a:gd name="connsiteX5" fmla="*/ 0 w 3321156"/>
              <a:gd name="connsiteY5" fmla="*/ 549808 h 3015812"/>
              <a:gd name="connsiteX6" fmla="*/ 112143 w 3321156"/>
              <a:gd name="connsiteY6" fmla="*/ 447886 h 3015812"/>
              <a:gd name="connsiteX7" fmla="*/ 1359768 w 3321156"/>
              <a:gd name="connsiteY7" fmla="*/ 0 h 3015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321156" h="3015812">
                <a:moveTo>
                  <a:pt x="1359768" y="0"/>
                </a:moveTo>
                <a:cubicBezTo>
                  <a:pt x="2443013" y="0"/>
                  <a:pt x="3321156" y="878143"/>
                  <a:pt x="3321156" y="1961388"/>
                </a:cubicBezTo>
                <a:cubicBezTo>
                  <a:pt x="3321156" y="2299902"/>
                  <a:pt x="3235400" y="2618387"/>
                  <a:pt x="3084427" y="2896302"/>
                </a:cubicBezTo>
                <a:lnTo>
                  <a:pt x="3011823" y="3015812"/>
                </a:lnTo>
                <a:lnTo>
                  <a:pt x="0" y="3015812"/>
                </a:lnTo>
                <a:lnTo>
                  <a:pt x="0" y="549808"/>
                </a:lnTo>
                <a:lnTo>
                  <a:pt x="112143" y="447886"/>
                </a:lnTo>
                <a:cubicBezTo>
                  <a:pt x="451187" y="168082"/>
                  <a:pt x="885848" y="0"/>
                  <a:pt x="135976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561B2B49-7142-4CA8-A929-4671548E6A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4530" y="2496668"/>
            <a:ext cx="3118104" cy="3118104"/>
          </a:xfrm>
          <a:prstGeom prst="ellipse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Рисунок 9" descr="Изображение выглядит как человек, мужчина&#10;&#10;Автоматически созданное описание">
            <a:extLst>
              <a:ext uri="{FF2B5EF4-FFF2-40B4-BE49-F238E27FC236}">
                <a16:creationId xmlns:a16="http://schemas.microsoft.com/office/drawing/2014/main" id="{CEF78A27-10A8-1940-7983-B9A1E3FF7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150" r="20150"/>
          <a:stretch/>
        </p:blipFill>
        <p:spPr>
          <a:xfrm>
            <a:off x="3559122" y="2661260"/>
            <a:ext cx="2788920" cy="2788920"/>
          </a:xfrm>
          <a:custGeom>
            <a:avLst/>
            <a:gdLst/>
            <a:ahLst/>
            <a:cxnLst/>
            <a:rect l="l" t="t" r="r" b="b"/>
            <a:pathLst>
              <a:path w="2880360" h="2880360">
                <a:moveTo>
                  <a:pt x="1440180" y="0"/>
                </a:moveTo>
                <a:cubicBezTo>
                  <a:pt x="2235569" y="0"/>
                  <a:pt x="2880360" y="644791"/>
                  <a:pt x="2880360" y="1440180"/>
                </a:cubicBezTo>
                <a:cubicBezTo>
                  <a:pt x="2880360" y="2235569"/>
                  <a:pt x="2235569" y="2880360"/>
                  <a:pt x="1440180" y="2880360"/>
                </a:cubicBezTo>
                <a:cubicBezTo>
                  <a:pt x="644791" y="2880360"/>
                  <a:pt x="0" y="2235569"/>
                  <a:pt x="0" y="1440180"/>
                </a:cubicBezTo>
                <a:cubicBezTo>
                  <a:pt x="0" y="644791"/>
                  <a:pt x="644791" y="0"/>
                  <a:pt x="1440180" y="0"/>
                </a:cubicBezTo>
                <a:close/>
              </a:path>
            </a:pathLst>
          </a:custGeom>
        </p:spPr>
      </p:pic>
      <p:pic>
        <p:nvPicPr>
          <p:cNvPr id="8" name="Рисунок 8" descr="Изображение выглядит как человек, внутренний, люди, толпа&#10;&#10;Автоматически созданное описание">
            <a:extLst>
              <a:ext uri="{FF2B5EF4-FFF2-40B4-BE49-F238E27FC236}">
                <a16:creationId xmlns:a16="http://schemas.microsoft.com/office/drawing/2014/main" id="{C5A5566F-E40F-877B-59CF-55229242430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08" r="6008"/>
          <a:stretch/>
        </p:blipFill>
        <p:spPr>
          <a:xfrm>
            <a:off x="20" y="10"/>
            <a:ext cx="3967953" cy="3383270"/>
          </a:xfrm>
          <a:custGeom>
            <a:avLst/>
            <a:gdLst/>
            <a:ahLst/>
            <a:cxnLst/>
            <a:rect l="l" t="t" r="r" b="b"/>
            <a:pathLst>
              <a:path w="3967973" h="3383280">
                <a:moveTo>
                  <a:pt x="0" y="0"/>
                </a:moveTo>
                <a:lnTo>
                  <a:pt x="3605273" y="0"/>
                </a:lnTo>
                <a:lnTo>
                  <a:pt x="3704836" y="163887"/>
                </a:lnTo>
                <a:cubicBezTo>
                  <a:pt x="3872651" y="472804"/>
                  <a:pt x="3967973" y="826817"/>
                  <a:pt x="3967973" y="1203093"/>
                </a:cubicBezTo>
                <a:cubicBezTo>
                  <a:pt x="3967973" y="2407177"/>
                  <a:pt x="2991870" y="3383280"/>
                  <a:pt x="1787786" y="3383280"/>
                </a:cubicBezTo>
                <a:cubicBezTo>
                  <a:pt x="1110489" y="3383280"/>
                  <a:pt x="505326" y="3074435"/>
                  <a:pt x="105448" y="2589894"/>
                </a:cubicBezTo>
                <a:lnTo>
                  <a:pt x="0" y="2448881"/>
                </a:lnTo>
                <a:close/>
              </a:path>
            </a:pathLst>
          </a:custGeom>
        </p:spPr>
      </p:pic>
      <p:pic>
        <p:nvPicPr>
          <p:cNvPr id="6" name="Рисунок 6" descr="Изображение выглядит как человек, мужчина&#10;&#10;Автоматически созданное описание">
            <a:extLst>
              <a:ext uri="{FF2B5EF4-FFF2-40B4-BE49-F238E27FC236}">
                <a16:creationId xmlns:a16="http://schemas.microsoft.com/office/drawing/2014/main" id="{CAD48205-F8C0-C207-CF87-30B988CFB7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885" r="18885"/>
          <a:stretch/>
        </p:blipFill>
        <p:spPr>
          <a:xfrm>
            <a:off x="4825" y="4007260"/>
            <a:ext cx="3155071" cy="2850749"/>
          </a:xfrm>
          <a:custGeom>
            <a:avLst/>
            <a:gdLst/>
            <a:ahLst/>
            <a:cxnLst/>
            <a:rect l="l" t="t" r="r" b="b"/>
            <a:pathLst>
              <a:path w="3155071" h="2850749">
                <a:moveTo>
                  <a:pt x="1358746" y="0"/>
                </a:moveTo>
                <a:cubicBezTo>
                  <a:pt x="2350829" y="0"/>
                  <a:pt x="3155071" y="804242"/>
                  <a:pt x="3155071" y="1796325"/>
                </a:cubicBezTo>
                <a:cubicBezTo>
                  <a:pt x="3155071" y="2168356"/>
                  <a:pt x="3041975" y="2513972"/>
                  <a:pt x="2848287" y="2800668"/>
                </a:cubicBezTo>
                <a:lnTo>
                  <a:pt x="2810837" y="2850749"/>
                </a:lnTo>
                <a:lnTo>
                  <a:pt x="0" y="2850749"/>
                </a:lnTo>
                <a:lnTo>
                  <a:pt x="0" y="623564"/>
                </a:lnTo>
                <a:lnTo>
                  <a:pt x="88552" y="526132"/>
                </a:lnTo>
                <a:cubicBezTo>
                  <a:pt x="413623" y="201061"/>
                  <a:pt x="862705" y="0"/>
                  <a:pt x="1358746" y="0"/>
                </a:cubicBezTo>
                <a:close/>
              </a:path>
            </a:pathLst>
          </a:cu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20F910EC-0D7B-742A-FB9E-7CF856FC1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1518" y="543649"/>
            <a:ext cx="4089701" cy="6134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ru-RU" sz="4800" i="1" dirty="0">
                <a:ea typeface="+mn-lt"/>
                <a:cs typeface="+mn-lt"/>
              </a:rPr>
              <a:t>Александр</a:t>
            </a:r>
            <a:r>
              <a:rPr lang="en-US" sz="4800" i="1" dirty="0">
                <a:ea typeface="+mn-lt"/>
                <a:cs typeface="+mn-lt"/>
              </a:rPr>
              <a:t> (</a:t>
            </a:r>
            <a:r>
              <a:rPr lang="ru-RU" sz="4800" i="1" dirty="0">
                <a:ea typeface="+mn-lt"/>
                <a:cs typeface="+mn-lt"/>
              </a:rPr>
              <a:t>студент</a:t>
            </a:r>
            <a:r>
              <a:rPr lang="en-US" sz="4800" i="1" dirty="0">
                <a:ea typeface="+mn-lt"/>
                <a:cs typeface="+mn-lt"/>
              </a:rPr>
              <a:t>)</a:t>
            </a:r>
            <a:endParaRPr lang="ru-RU" sz="4800" i="1">
              <a:cs typeface="Calibri"/>
            </a:endParaRPr>
          </a:p>
          <a:p>
            <a:endParaRPr lang="ru-RU" sz="1800" i="1" dirty="0">
              <a:cs typeface="Calibri"/>
            </a:endParaRPr>
          </a:p>
        </p:txBody>
      </p:sp>
      <p:sp>
        <p:nvSpPr>
          <p:cNvPr id="11" name="Объект 2">
            <a:extLst>
              <a:ext uri="{FF2B5EF4-FFF2-40B4-BE49-F238E27FC236}">
                <a16:creationId xmlns:a16="http://schemas.microsoft.com/office/drawing/2014/main" id="{6B61CE4D-1680-6259-65C4-A87B15F87768}"/>
              </a:ext>
            </a:extLst>
          </p:cNvPr>
          <p:cNvSpPr txBox="1">
            <a:spLocks/>
          </p:cNvSpPr>
          <p:nvPr/>
        </p:nvSpPr>
        <p:spPr>
          <a:xfrm>
            <a:off x="6584697" y="3179605"/>
            <a:ext cx="4089701" cy="154479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800" dirty="0" err="1">
                <a:ea typeface="+mn-lt"/>
                <a:cs typeface="+mn-lt"/>
              </a:rPr>
              <a:t>Никита</a:t>
            </a:r>
            <a:endParaRPr lang="en-US" sz="4800" i="1" dirty="0" err="1">
              <a:ea typeface="+mn-lt"/>
              <a:cs typeface="+mn-lt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4800" i="1" dirty="0">
                <a:ea typeface="+mn-lt"/>
                <a:cs typeface="+mn-lt"/>
              </a:rPr>
              <a:t>(</a:t>
            </a:r>
            <a:r>
              <a:rPr lang="en-US" sz="4800" i="1" dirty="0" err="1">
                <a:ea typeface="+mn-lt"/>
                <a:cs typeface="+mn-lt"/>
              </a:rPr>
              <a:t>менеджер</a:t>
            </a:r>
            <a:r>
              <a:rPr lang="en-US" sz="4800" i="1" dirty="0">
                <a:ea typeface="+mn-lt"/>
                <a:cs typeface="+mn-lt"/>
              </a:rPr>
              <a:t>)</a:t>
            </a:r>
            <a:endParaRPr lang="en-US" sz="4800" i="1" dirty="0">
              <a:cs typeface="Calibri"/>
            </a:endParaRPr>
          </a:p>
          <a:p>
            <a:endParaRPr lang="ru-RU" sz="1800" i="1" dirty="0">
              <a:cs typeface="Calibri"/>
            </a:endParaRP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22D9D6D1-45BF-8C64-1391-977A9090EC8B}"/>
              </a:ext>
            </a:extLst>
          </p:cNvPr>
          <p:cNvSpPr txBox="1">
            <a:spLocks/>
          </p:cNvSpPr>
          <p:nvPr/>
        </p:nvSpPr>
        <p:spPr>
          <a:xfrm>
            <a:off x="3339141" y="5860715"/>
            <a:ext cx="7095367" cy="62757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800" dirty="0" err="1">
                <a:ea typeface="+mn-lt"/>
                <a:cs typeface="+mn-lt"/>
              </a:rPr>
              <a:t>Владимир</a:t>
            </a:r>
            <a:r>
              <a:rPr lang="en-US" sz="4800" dirty="0">
                <a:ea typeface="+mn-lt"/>
                <a:cs typeface="+mn-lt"/>
              </a:rPr>
              <a:t> </a:t>
            </a:r>
            <a:r>
              <a:rPr lang="en-US" sz="4800" i="1" dirty="0">
                <a:ea typeface="+mn-lt"/>
                <a:cs typeface="+mn-lt"/>
              </a:rPr>
              <a:t>(</a:t>
            </a:r>
            <a:r>
              <a:rPr lang="en-US" sz="4800" i="1" dirty="0" err="1">
                <a:ea typeface="+mn-lt"/>
                <a:cs typeface="+mn-lt"/>
              </a:rPr>
              <a:t>аналитик</a:t>
            </a:r>
            <a:r>
              <a:rPr lang="en-US" sz="4800" i="1" dirty="0">
                <a:ea typeface="+mn-lt"/>
                <a:cs typeface="+mn-lt"/>
              </a:rPr>
              <a:t>)</a:t>
            </a:r>
            <a:endParaRPr lang="ru-RU" sz="4800" i="1" dirty="0">
              <a:cs typeface="Calibri"/>
            </a:endParaRPr>
          </a:p>
          <a:p>
            <a:endParaRPr lang="ru-RU" sz="1800" i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127982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157FD1-991E-E131-49A9-62BA79683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355" y="498989"/>
            <a:ext cx="6185200" cy="1673441"/>
          </a:xfrm>
        </p:spPr>
        <p:txBody>
          <a:bodyPr>
            <a:noAutofit/>
          </a:bodyPr>
          <a:lstStyle/>
          <a:p>
            <a:r>
              <a:rPr lang="ru-RU" sz="3600" dirty="0">
                <a:ea typeface="+mj-lt"/>
                <a:cs typeface="+mj-lt"/>
              </a:rPr>
              <a:t>В процессе исследования и в ходе интервью были выдвинуты и подтверждены такие гипотезы:</a:t>
            </a:r>
            <a:endParaRPr lang="ru-RU" sz="3600">
              <a:cs typeface="Calibri Light" panose="020F0302020204030204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EB77DB6-B047-5D65-CAE6-74BE4666E5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355" y="3010630"/>
            <a:ext cx="5616081" cy="38436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ea typeface="+mn-lt"/>
                <a:cs typeface="+mn-lt"/>
              </a:rPr>
              <a:t>Подставные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матчи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подавляют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мотивацию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игроков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при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участии</a:t>
            </a:r>
            <a:r>
              <a:rPr lang="en-US" dirty="0">
                <a:ea typeface="+mn-lt"/>
                <a:cs typeface="+mn-lt"/>
              </a:rPr>
              <a:t> в </a:t>
            </a:r>
            <a:r>
              <a:rPr lang="en-US" dirty="0" err="1">
                <a:ea typeface="+mn-lt"/>
                <a:cs typeface="+mn-lt"/>
              </a:rPr>
              <a:t>турнирах</a:t>
            </a:r>
            <a:r>
              <a:rPr lang="en-US" dirty="0">
                <a:ea typeface="+mn-lt"/>
                <a:cs typeface="+mn-lt"/>
              </a:rPr>
              <a:t>;</a:t>
            </a:r>
          </a:p>
          <a:p>
            <a:r>
              <a:rPr lang="en-US" dirty="0" err="1">
                <a:ea typeface="+mn-lt"/>
                <a:cs typeface="+mn-lt"/>
              </a:rPr>
              <a:t>На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мотивацию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киберспортсмена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влияет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также</a:t>
            </a:r>
            <a:r>
              <a:rPr lang="en-US" dirty="0">
                <a:ea typeface="+mn-lt"/>
                <a:cs typeface="+mn-lt"/>
              </a:rPr>
              <a:t> и </a:t>
            </a:r>
            <a:r>
              <a:rPr lang="en-US" dirty="0" err="1">
                <a:ea typeface="+mn-lt"/>
                <a:cs typeface="+mn-lt"/>
              </a:rPr>
              <a:t>расписание</a:t>
            </a:r>
            <a:r>
              <a:rPr lang="en-US" dirty="0">
                <a:ea typeface="+mn-lt"/>
                <a:cs typeface="+mn-lt"/>
              </a:rPr>
              <a:t> </a:t>
            </a:r>
            <a:r>
              <a:rPr lang="en-US" dirty="0" err="1">
                <a:ea typeface="+mn-lt"/>
                <a:cs typeface="+mn-lt"/>
              </a:rPr>
              <a:t>турниров</a:t>
            </a:r>
            <a:r>
              <a:rPr lang="en-US" dirty="0">
                <a:ea typeface="+mn-lt"/>
                <a:cs typeface="+mn-lt"/>
              </a:rPr>
              <a:t>;</a:t>
            </a:r>
          </a:p>
          <a:p>
            <a:endParaRPr lang="en-US" dirty="0">
              <a:ea typeface="+mn-lt"/>
              <a:cs typeface="+mn-lt"/>
            </a:endParaRPr>
          </a:p>
          <a:p>
            <a:endParaRPr lang="en-US" dirty="0">
              <a:cs typeface="Calibri"/>
            </a:endParaRPr>
          </a:p>
          <a:p>
            <a:endParaRPr lang="en-US" sz="2000">
              <a:cs typeface="Calibri"/>
            </a:endParaRPr>
          </a:p>
        </p:txBody>
      </p:sp>
      <p:pic>
        <p:nvPicPr>
          <p:cNvPr id="4" name="Рисунок 4" descr="Изображение выглядит как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7DF60E06-39EF-D83F-2B53-6EA2205A6D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12" r="3258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957629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9F701746-0657-4467-BBD3-24051A715C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Рисунок 4" descr="Изображение выглядит как текст, толпа&#10;&#10;Автоматически созданное описание">
            <a:extLst>
              <a:ext uri="{FF2B5EF4-FFF2-40B4-BE49-F238E27FC236}">
                <a16:creationId xmlns:a16="http://schemas.microsoft.com/office/drawing/2014/main" id="{0228E87C-D20C-C9EB-DFBE-A94B364F23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861" r="10540"/>
          <a:stretch/>
        </p:blipFill>
        <p:spPr>
          <a:xfrm>
            <a:off x="4559968" y="10"/>
            <a:ext cx="7632032" cy="6857990"/>
          </a:xfrm>
          <a:prstGeom prst="rect">
            <a:avLst/>
          </a:prstGeom>
        </p:spPr>
      </p:pic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117BEB00-3E3D-4F08-AF56-DB0D22FB5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 rot="10800000">
            <a:off x="1" y="0"/>
            <a:ext cx="4802188" cy="6858000"/>
          </a:xfrm>
          <a:custGeom>
            <a:avLst/>
            <a:gdLst>
              <a:gd name="connsiteX0" fmla="*/ 0 w 4802188"/>
              <a:gd name="connsiteY0" fmla="*/ 0 h 6858000"/>
              <a:gd name="connsiteX1" fmla="*/ 4802188 w 4802188"/>
              <a:gd name="connsiteY1" fmla="*/ 0 h 6858000"/>
              <a:gd name="connsiteX2" fmla="*/ 4802188 w 4802188"/>
              <a:gd name="connsiteY2" fmla="*/ 6858000 h 6858000"/>
              <a:gd name="connsiteX3" fmla="*/ 0 w 4802188"/>
              <a:gd name="connsiteY3" fmla="*/ 6858000 h 6858000"/>
              <a:gd name="connsiteX4" fmla="*/ 4763 w 4802188"/>
              <a:gd name="connsiteY4" fmla="*/ 6791325 h 6858000"/>
              <a:gd name="connsiteX5" fmla="*/ 12700 w 4802188"/>
              <a:gd name="connsiteY5" fmla="*/ 6735762 h 6858000"/>
              <a:gd name="connsiteX6" fmla="*/ 22225 w 4802188"/>
              <a:gd name="connsiteY6" fmla="*/ 6683375 h 6858000"/>
              <a:gd name="connsiteX7" fmla="*/ 38100 w 4802188"/>
              <a:gd name="connsiteY7" fmla="*/ 6640512 h 6858000"/>
              <a:gd name="connsiteX8" fmla="*/ 53975 w 4802188"/>
              <a:gd name="connsiteY8" fmla="*/ 6597650 h 6858000"/>
              <a:gd name="connsiteX9" fmla="*/ 73025 w 4802188"/>
              <a:gd name="connsiteY9" fmla="*/ 6561137 h 6858000"/>
              <a:gd name="connsiteX10" fmla="*/ 92075 w 4802188"/>
              <a:gd name="connsiteY10" fmla="*/ 6523037 h 6858000"/>
              <a:gd name="connsiteX11" fmla="*/ 109538 w 4802188"/>
              <a:gd name="connsiteY11" fmla="*/ 6488112 h 6858000"/>
              <a:gd name="connsiteX12" fmla="*/ 127000 w 4802188"/>
              <a:gd name="connsiteY12" fmla="*/ 6448425 h 6858000"/>
              <a:gd name="connsiteX13" fmla="*/ 142875 w 4802188"/>
              <a:gd name="connsiteY13" fmla="*/ 6407150 h 6858000"/>
              <a:gd name="connsiteX14" fmla="*/ 157163 w 4802188"/>
              <a:gd name="connsiteY14" fmla="*/ 6361112 h 6858000"/>
              <a:gd name="connsiteX15" fmla="*/ 168275 w 4802188"/>
              <a:gd name="connsiteY15" fmla="*/ 6311900 h 6858000"/>
              <a:gd name="connsiteX16" fmla="*/ 176213 w 4802188"/>
              <a:gd name="connsiteY16" fmla="*/ 6251575 h 6858000"/>
              <a:gd name="connsiteX17" fmla="*/ 179388 w 4802188"/>
              <a:gd name="connsiteY17" fmla="*/ 6183312 h 6858000"/>
              <a:gd name="connsiteX18" fmla="*/ 176213 w 4802188"/>
              <a:gd name="connsiteY18" fmla="*/ 6113462 h 6858000"/>
              <a:gd name="connsiteX19" fmla="*/ 168275 w 4802188"/>
              <a:gd name="connsiteY19" fmla="*/ 6056312 h 6858000"/>
              <a:gd name="connsiteX20" fmla="*/ 157163 w 4802188"/>
              <a:gd name="connsiteY20" fmla="*/ 6003925 h 6858000"/>
              <a:gd name="connsiteX21" fmla="*/ 142875 w 4802188"/>
              <a:gd name="connsiteY21" fmla="*/ 5956300 h 6858000"/>
              <a:gd name="connsiteX22" fmla="*/ 127000 w 4802188"/>
              <a:gd name="connsiteY22" fmla="*/ 5915025 h 6858000"/>
              <a:gd name="connsiteX23" fmla="*/ 107950 w 4802188"/>
              <a:gd name="connsiteY23" fmla="*/ 5876925 h 6858000"/>
              <a:gd name="connsiteX24" fmla="*/ 88900 w 4802188"/>
              <a:gd name="connsiteY24" fmla="*/ 5840412 h 6858000"/>
              <a:gd name="connsiteX25" fmla="*/ 69850 w 4802188"/>
              <a:gd name="connsiteY25" fmla="*/ 5802312 h 6858000"/>
              <a:gd name="connsiteX26" fmla="*/ 52388 w 4802188"/>
              <a:gd name="connsiteY26" fmla="*/ 5762625 h 6858000"/>
              <a:gd name="connsiteX27" fmla="*/ 34925 w 4802188"/>
              <a:gd name="connsiteY27" fmla="*/ 5721350 h 6858000"/>
              <a:gd name="connsiteX28" fmla="*/ 20638 w 4802188"/>
              <a:gd name="connsiteY28" fmla="*/ 5675312 h 6858000"/>
              <a:gd name="connsiteX29" fmla="*/ 11113 w 4802188"/>
              <a:gd name="connsiteY29" fmla="*/ 5622925 h 6858000"/>
              <a:gd name="connsiteX30" fmla="*/ 1588 w 4802188"/>
              <a:gd name="connsiteY30" fmla="*/ 5562600 h 6858000"/>
              <a:gd name="connsiteX31" fmla="*/ 0 w 4802188"/>
              <a:gd name="connsiteY31" fmla="*/ 5494337 h 6858000"/>
              <a:gd name="connsiteX32" fmla="*/ 1588 w 4802188"/>
              <a:gd name="connsiteY32" fmla="*/ 5426075 h 6858000"/>
              <a:gd name="connsiteX33" fmla="*/ 11113 w 4802188"/>
              <a:gd name="connsiteY33" fmla="*/ 5365750 h 6858000"/>
              <a:gd name="connsiteX34" fmla="*/ 20638 w 4802188"/>
              <a:gd name="connsiteY34" fmla="*/ 5313362 h 6858000"/>
              <a:gd name="connsiteX35" fmla="*/ 34925 w 4802188"/>
              <a:gd name="connsiteY35" fmla="*/ 5268912 h 6858000"/>
              <a:gd name="connsiteX36" fmla="*/ 52388 w 4802188"/>
              <a:gd name="connsiteY36" fmla="*/ 5226050 h 6858000"/>
              <a:gd name="connsiteX37" fmla="*/ 69850 w 4802188"/>
              <a:gd name="connsiteY37" fmla="*/ 5186362 h 6858000"/>
              <a:gd name="connsiteX38" fmla="*/ 88900 w 4802188"/>
              <a:gd name="connsiteY38" fmla="*/ 5149850 h 6858000"/>
              <a:gd name="connsiteX39" fmla="*/ 107950 w 4802188"/>
              <a:gd name="connsiteY39" fmla="*/ 5114925 h 6858000"/>
              <a:gd name="connsiteX40" fmla="*/ 127000 w 4802188"/>
              <a:gd name="connsiteY40" fmla="*/ 5075237 h 6858000"/>
              <a:gd name="connsiteX41" fmla="*/ 142875 w 4802188"/>
              <a:gd name="connsiteY41" fmla="*/ 5033962 h 6858000"/>
              <a:gd name="connsiteX42" fmla="*/ 157163 w 4802188"/>
              <a:gd name="connsiteY42" fmla="*/ 4987925 h 6858000"/>
              <a:gd name="connsiteX43" fmla="*/ 168275 w 4802188"/>
              <a:gd name="connsiteY43" fmla="*/ 4935537 h 6858000"/>
              <a:gd name="connsiteX44" fmla="*/ 176213 w 4802188"/>
              <a:gd name="connsiteY44" fmla="*/ 4875212 h 6858000"/>
              <a:gd name="connsiteX45" fmla="*/ 179388 w 4802188"/>
              <a:gd name="connsiteY45" fmla="*/ 4806950 h 6858000"/>
              <a:gd name="connsiteX46" fmla="*/ 176213 w 4802188"/>
              <a:gd name="connsiteY46" fmla="*/ 4738687 h 6858000"/>
              <a:gd name="connsiteX47" fmla="*/ 168275 w 4802188"/>
              <a:gd name="connsiteY47" fmla="*/ 4678362 h 6858000"/>
              <a:gd name="connsiteX48" fmla="*/ 157163 w 4802188"/>
              <a:gd name="connsiteY48" fmla="*/ 4625975 h 6858000"/>
              <a:gd name="connsiteX49" fmla="*/ 142875 w 4802188"/>
              <a:gd name="connsiteY49" fmla="*/ 4579937 h 6858000"/>
              <a:gd name="connsiteX50" fmla="*/ 127000 w 4802188"/>
              <a:gd name="connsiteY50" fmla="*/ 4537075 h 6858000"/>
              <a:gd name="connsiteX51" fmla="*/ 107950 w 4802188"/>
              <a:gd name="connsiteY51" fmla="*/ 4498975 h 6858000"/>
              <a:gd name="connsiteX52" fmla="*/ 69850 w 4802188"/>
              <a:gd name="connsiteY52" fmla="*/ 4424362 h 6858000"/>
              <a:gd name="connsiteX53" fmla="*/ 52388 w 4802188"/>
              <a:gd name="connsiteY53" fmla="*/ 4386262 h 6858000"/>
              <a:gd name="connsiteX54" fmla="*/ 34925 w 4802188"/>
              <a:gd name="connsiteY54" fmla="*/ 4343400 h 6858000"/>
              <a:gd name="connsiteX55" fmla="*/ 20638 w 4802188"/>
              <a:gd name="connsiteY55" fmla="*/ 4297362 h 6858000"/>
              <a:gd name="connsiteX56" fmla="*/ 11113 w 4802188"/>
              <a:gd name="connsiteY56" fmla="*/ 4244975 h 6858000"/>
              <a:gd name="connsiteX57" fmla="*/ 1588 w 4802188"/>
              <a:gd name="connsiteY57" fmla="*/ 4186237 h 6858000"/>
              <a:gd name="connsiteX58" fmla="*/ 0 w 4802188"/>
              <a:gd name="connsiteY58" fmla="*/ 4116387 h 6858000"/>
              <a:gd name="connsiteX59" fmla="*/ 1588 w 4802188"/>
              <a:gd name="connsiteY59" fmla="*/ 4048125 h 6858000"/>
              <a:gd name="connsiteX60" fmla="*/ 11113 w 4802188"/>
              <a:gd name="connsiteY60" fmla="*/ 3987800 h 6858000"/>
              <a:gd name="connsiteX61" fmla="*/ 20638 w 4802188"/>
              <a:gd name="connsiteY61" fmla="*/ 3935412 h 6858000"/>
              <a:gd name="connsiteX62" fmla="*/ 34925 w 4802188"/>
              <a:gd name="connsiteY62" fmla="*/ 3890962 h 6858000"/>
              <a:gd name="connsiteX63" fmla="*/ 52388 w 4802188"/>
              <a:gd name="connsiteY63" fmla="*/ 3848100 h 6858000"/>
              <a:gd name="connsiteX64" fmla="*/ 69850 w 4802188"/>
              <a:gd name="connsiteY64" fmla="*/ 3811587 h 6858000"/>
              <a:gd name="connsiteX65" fmla="*/ 107950 w 4802188"/>
              <a:gd name="connsiteY65" fmla="*/ 3736975 h 6858000"/>
              <a:gd name="connsiteX66" fmla="*/ 127000 w 4802188"/>
              <a:gd name="connsiteY66" fmla="*/ 3697287 h 6858000"/>
              <a:gd name="connsiteX67" fmla="*/ 142875 w 4802188"/>
              <a:gd name="connsiteY67" fmla="*/ 3656012 h 6858000"/>
              <a:gd name="connsiteX68" fmla="*/ 157163 w 4802188"/>
              <a:gd name="connsiteY68" fmla="*/ 3609975 h 6858000"/>
              <a:gd name="connsiteX69" fmla="*/ 168275 w 4802188"/>
              <a:gd name="connsiteY69" fmla="*/ 3557587 h 6858000"/>
              <a:gd name="connsiteX70" fmla="*/ 176213 w 4802188"/>
              <a:gd name="connsiteY70" fmla="*/ 3497262 h 6858000"/>
              <a:gd name="connsiteX71" fmla="*/ 179388 w 4802188"/>
              <a:gd name="connsiteY71" fmla="*/ 3427412 h 6858000"/>
              <a:gd name="connsiteX72" fmla="*/ 176213 w 4802188"/>
              <a:gd name="connsiteY72" fmla="*/ 3360737 h 6858000"/>
              <a:gd name="connsiteX73" fmla="*/ 168275 w 4802188"/>
              <a:gd name="connsiteY73" fmla="*/ 3300412 h 6858000"/>
              <a:gd name="connsiteX74" fmla="*/ 157163 w 4802188"/>
              <a:gd name="connsiteY74" fmla="*/ 3248025 h 6858000"/>
              <a:gd name="connsiteX75" fmla="*/ 142875 w 4802188"/>
              <a:gd name="connsiteY75" fmla="*/ 3201987 h 6858000"/>
              <a:gd name="connsiteX76" fmla="*/ 127000 w 4802188"/>
              <a:gd name="connsiteY76" fmla="*/ 3160712 h 6858000"/>
              <a:gd name="connsiteX77" fmla="*/ 107950 w 4802188"/>
              <a:gd name="connsiteY77" fmla="*/ 3121025 h 6858000"/>
              <a:gd name="connsiteX78" fmla="*/ 88900 w 4802188"/>
              <a:gd name="connsiteY78" fmla="*/ 3084512 h 6858000"/>
              <a:gd name="connsiteX79" fmla="*/ 69850 w 4802188"/>
              <a:gd name="connsiteY79" fmla="*/ 3046412 h 6858000"/>
              <a:gd name="connsiteX80" fmla="*/ 52388 w 4802188"/>
              <a:gd name="connsiteY80" fmla="*/ 3009900 h 6858000"/>
              <a:gd name="connsiteX81" fmla="*/ 34925 w 4802188"/>
              <a:gd name="connsiteY81" fmla="*/ 2967037 h 6858000"/>
              <a:gd name="connsiteX82" fmla="*/ 20638 w 4802188"/>
              <a:gd name="connsiteY82" fmla="*/ 2922587 h 6858000"/>
              <a:gd name="connsiteX83" fmla="*/ 11113 w 4802188"/>
              <a:gd name="connsiteY83" fmla="*/ 2868612 h 6858000"/>
              <a:gd name="connsiteX84" fmla="*/ 1588 w 4802188"/>
              <a:gd name="connsiteY84" fmla="*/ 2809875 h 6858000"/>
              <a:gd name="connsiteX85" fmla="*/ 0 w 4802188"/>
              <a:gd name="connsiteY85" fmla="*/ 2741612 h 6858000"/>
              <a:gd name="connsiteX86" fmla="*/ 1588 w 4802188"/>
              <a:gd name="connsiteY86" fmla="*/ 2671762 h 6858000"/>
              <a:gd name="connsiteX87" fmla="*/ 11113 w 4802188"/>
              <a:gd name="connsiteY87" fmla="*/ 2613025 h 6858000"/>
              <a:gd name="connsiteX88" fmla="*/ 20638 w 4802188"/>
              <a:gd name="connsiteY88" fmla="*/ 2560637 h 6858000"/>
              <a:gd name="connsiteX89" fmla="*/ 34925 w 4802188"/>
              <a:gd name="connsiteY89" fmla="*/ 2513012 h 6858000"/>
              <a:gd name="connsiteX90" fmla="*/ 52388 w 4802188"/>
              <a:gd name="connsiteY90" fmla="*/ 2471737 h 6858000"/>
              <a:gd name="connsiteX91" fmla="*/ 69850 w 4802188"/>
              <a:gd name="connsiteY91" fmla="*/ 2433637 h 6858000"/>
              <a:gd name="connsiteX92" fmla="*/ 88900 w 4802188"/>
              <a:gd name="connsiteY92" fmla="*/ 2395537 h 6858000"/>
              <a:gd name="connsiteX93" fmla="*/ 107950 w 4802188"/>
              <a:gd name="connsiteY93" fmla="*/ 2359025 h 6858000"/>
              <a:gd name="connsiteX94" fmla="*/ 127000 w 4802188"/>
              <a:gd name="connsiteY94" fmla="*/ 2319337 h 6858000"/>
              <a:gd name="connsiteX95" fmla="*/ 142875 w 4802188"/>
              <a:gd name="connsiteY95" fmla="*/ 2278062 h 6858000"/>
              <a:gd name="connsiteX96" fmla="*/ 157163 w 4802188"/>
              <a:gd name="connsiteY96" fmla="*/ 2232025 h 6858000"/>
              <a:gd name="connsiteX97" fmla="*/ 168275 w 4802188"/>
              <a:gd name="connsiteY97" fmla="*/ 2179637 h 6858000"/>
              <a:gd name="connsiteX98" fmla="*/ 176213 w 4802188"/>
              <a:gd name="connsiteY98" fmla="*/ 2119312 h 6858000"/>
              <a:gd name="connsiteX99" fmla="*/ 179388 w 4802188"/>
              <a:gd name="connsiteY99" fmla="*/ 2051050 h 6858000"/>
              <a:gd name="connsiteX100" fmla="*/ 176213 w 4802188"/>
              <a:gd name="connsiteY100" fmla="*/ 1982787 h 6858000"/>
              <a:gd name="connsiteX101" fmla="*/ 168275 w 4802188"/>
              <a:gd name="connsiteY101" fmla="*/ 1922462 h 6858000"/>
              <a:gd name="connsiteX102" fmla="*/ 157163 w 4802188"/>
              <a:gd name="connsiteY102" fmla="*/ 1870075 h 6858000"/>
              <a:gd name="connsiteX103" fmla="*/ 142875 w 4802188"/>
              <a:gd name="connsiteY103" fmla="*/ 1824037 h 6858000"/>
              <a:gd name="connsiteX104" fmla="*/ 127000 w 4802188"/>
              <a:gd name="connsiteY104" fmla="*/ 1782762 h 6858000"/>
              <a:gd name="connsiteX105" fmla="*/ 107950 w 4802188"/>
              <a:gd name="connsiteY105" fmla="*/ 1743075 h 6858000"/>
              <a:gd name="connsiteX106" fmla="*/ 88900 w 4802188"/>
              <a:gd name="connsiteY106" fmla="*/ 1708150 h 6858000"/>
              <a:gd name="connsiteX107" fmla="*/ 69850 w 4802188"/>
              <a:gd name="connsiteY107" fmla="*/ 1671637 h 6858000"/>
              <a:gd name="connsiteX108" fmla="*/ 52388 w 4802188"/>
              <a:gd name="connsiteY108" fmla="*/ 1631950 h 6858000"/>
              <a:gd name="connsiteX109" fmla="*/ 34925 w 4802188"/>
              <a:gd name="connsiteY109" fmla="*/ 1589087 h 6858000"/>
              <a:gd name="connsiteX110" fmla="*/ 20638 w 4802188"/>
              <a:gd name="connsiteY110" fmla="*/ 1544637 h 6858000"/>
              <a:gd name="connsiteX111" fmla="*/ 11113 w 4802188"/>
              <a:gd name="connsiteY111" fmla="*/ 1492250 h 6858000"/>
              <a:gd name="connsiteX112" fmla="*/ 1588 w 4802188"/>
              <a:gd name="connsiteY112" fmla="*/ 1431925 h 6858000"/>
              <a:gd name="connsiteX113" fmla="*/ 0 w 4802188"/>
              <a:gd name="connsiteY113" fmla="*/ 1363662 h 6858000"/>
              <a:gd name="connsiteX114" fmla="*/ 1588 w 4802188"/>
              <a:gd name="connsiteY114" fmla="*/ 1295400 h 6858000"/>
              <a:gd name="connsiteX115" fmla="*/ 11113 w 4802188"/>
              <a:gd name="connsiteY115" fmla="*/ 1235075 h 6858000"/>
              <a:gd name="connsiteX116" fmla="*/ 20638 w 4802188"/>
              <a:gd name="connsiteY116" fmla="*/ 1182687 h 6858000"/>
              <a:gd name="connsiteX117" fmla="*/ 34925 w 4802188"/>
              <a:gd name="connsiteY117" fmla="*/ 1136650 h 6858000"/>
              <a:gd name="connsiteX118" fmla="*/ 52388 w 4802188"/>
              <a:gd name="connsiteY118" fmla="*/ 1095375 h 6858000"/>
              <a:gd name="connsiteX119" fmla="*/ 69850 w 4802188"/>
              <a:gd name="connsiteY119" fmla="*/ 1055687 h 6858000"/>
              <a:gd name="connsiteX120" fmla="*/ 88900 w 4802188"/>
              <a:gd name="connsiteY120" fmla="*/ 1017587 h 6858000"/>
              <a:gd name="connsiteX121" fmla="*/ 107950 w 4802188"/>
              <a:gd name="connsiteY121" fmla="*/ 981075 h 6858000"/>
              <a:gd name="connsiteX122" fmla="*/ 127000 w 4802188"/>
              <a:gd name="connsiteY122" fmla="*/ 942975 h 6858000"/>
              <a:gd name="connsiteX123" fmla="*/ 142875 w 4802188"/>
              <a:gd name="connsiteY123" fmla="*/ 901700 h 6858000"/>
              <a:gd name="connsiteX124" fmla="*/ 157163 w 4802188"/>
              <a:gd name="connsiteY124" fmla="*/ 854075 h 6858000"/>
              <a:gd name="connsiteX125" fmla="*/ 168275 w 4802188"/>
              <a:gd name="connsiteY125" fmla="*/ 801687 h 6858000"/>
              <a:gd name="connsiteX126" fmla="*/ 176213 w 4802188"/>
              <a:gd name="connsiteY126" fmla="*/ 744537 h 6858000"/>
              <a:gd name="connsiteX127" fmla="*/ 179388 w 4802188"/>
              <a:gd name="connsiteY127" fmla="*/ 673100 h 6858000"/>
              <a:gd name="connsiteX128" fmla="*/ 176213 w 4802188"/>
              <a:gd name="connsiteY128" fmla="*/ 606425 h 6858000"/>
              <a:gd name="connsiteX129" fmla="*/ 168275 w 4802188"/>
              <a:gd name="connsiteY129" fmla="*/ 546100 h 6858000"/>
              <a:gd name="connsiteX130" fmla="*/ 157163 w 4802188"/>
              <a:gd name="connsiteY130" fmla="*/ 496887 h 6858000"/>
              <a:gd name="connsiteX131" fmla="*/ 142875 w 4802188"/>
              <a:gd name="connsiteY131" fmla="*/ 450850 h 6858000"/>
              <a:gd name="connsiteX132" fmla="*/ 127000 w 4802188"/>
              <a:gd name="connsiteY132" fmla="*/ 409575 h 6858000"/>
              <a:gd name="connsiteX133" fmla="*/ 109538 w 4802188"/>
              <a:gd name="connsiteY133" fmla="*/ 369887 h 6858000"/>
              <a:gd name="connsiteX134" fmla="*/ 92075 w 4802188"/>
              <a:gd name="connsiteY134" fmla="*/ 334962 h 6858000"/>
              <a:gd name="connsiteX135" fmla="*/ 73025 w 4802188"/>
              <a:gd name="connsiteY135" fmla="*/ 296862 h 6858000"/>
              <a:gd name="connsiteX136" fmla="*/ 53975 w 4802188"/>
              <a:gd name="connsiteY136" fmla="*/ 260350 h 6858000"/>
              <a:gd name="connsiteX137" fmla="*/ 38100 w 4802188"/>
              <a:gd name="connsiteY137" fmla="*/ 217487 h 6858000"/>
              <a:gd name="connsiteX138" fmla="*/ 22225 w 4802188"/>
              <a:gd name="connsiteY138" fmla="*/ 174625 h 6858000"/>
              <a:gd name="connsiteX139" fmla="*/ 12700 w 4802188"/>
              <a:gd name="connsiteY139" fmla="*/ 122237 h 6858000"/>
              <a:gd name="connsiteX140" fmla="*/ 4763 w 4802188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802188" h="6858000">
                <a:moveTo>
                  <a:pt x="0" y="0"/>
                </a:moveTo>
                <a:lnTo>
                  <a:pt x="4802188" y="0"/>
                </a:lnTo>
                <a:lnTo>
                  <a:pt x="4802188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ln w="0">
            <a:noFill/>
            <a:prstDash val="solid"/>
            <a:round/>
            <a:headEnd/>
            <a:tailEnd/>
          </a:ln>
        </p:spPr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784CBA3-121D-B7A7-0365-4DB4FD5D0B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828" y="3061289"/>
            <a:ext cx="3888977" cy="1492132"/>
          </a:xfrm>
        </p:spPr>
        <p:txBody>
          <a:bodyPr anchor="t">
            <a:normAutofit/>
          </a:bodyPr>
          <a:lstStyle/>
          <a:p>
            <a:r>
              <a:rPr lang="ru-RU" dirty="0">
                <a:cs typeface="Calibri Light"/>
              </a:rPr>
              <a:t>Бизнес-Модель</a:t>
            </a:r>
          </a:p>
        </p:txBody>
      </p:sp>
      <p:pic>
        <p:nvPicPr>
          <p:cNvPr id="5" name="Рисунок 5">
            <a:extLst>
              <a:ext uri="{FF2B5EF4-FFF2-40B4-BE49-F238E27FC236}">
                <a16:creationId xmlns:a16="http://schemas.microsoft.com/office/drawing/2014/main" id="{3E1788CD-ABD1-A154-CCB3-7C7398DAA7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623" y="1110372"/>
            <a:ext cx="6708421" cy="4637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4916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299B137-DADC-B350-1B31-09467C59D8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ru-RU" dirty="0">
                <a:cs typeface="Calibri Light"/>
              </a:rPr>
              <a:t>Расчёт "Сверху"</a:t>
            </a:r>
            <a:endParaRPr lang="ru-RU" dirty="0"/>
          </a:p>
        </p:txBody>
      </p:sp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E35DC135-F4B3-CA10-BACD-4F98C9504B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06" r="5505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Объект 2">
            <a:extLst>
              <a:ext uri="{FF2B5EF4-FFF2-40B4-BE49-F238E27FC236}">
                <a16:creationId xmlns:a16="http://schemas.microsoft.com/office/drawing/2014/main" id="{12E669D7-7BEB-7E1A-17BA-C55228E839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04566" y="1712409"/>
            <a:ext cx="5799565" cy="481733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z="2000" b="1" dirty="0">
                <a:solidFill>
                  <a:srgbClr val="7030A0"/>
                </a:solidFill>
                <a:cs typeface="Calibri"/>
              </a:rPr>
              <a:t>TAM (Объем целевого рынка):</a:t>
            </a:r>
          </a:p>
          <a:p>
            <a:pPr marL="0" indent="0">
              <a:buNone/>
            </a:pPr>
            <a:r>
              <a:rPr lang="ru-RU" sz="2000" dirty="0">
                <a:ea typeface="+mn-lt"/>
                <a:cs typeface="+mn-lt"/>
              </a:rPr>
              <a:t>Уникальных пользователей: 283 211 в месяц;</a:t>
            </a:r>
          </a:p>
          <a:p>
            <a:pPr marL="0" indent="0">
              <a:buNone/>
            </a:pPr>
            <a:r>
              <a:rPr lang="ru-RU" sz="2000" dirty="0">
                <a:ea typeface="+mn-lt"/>
                <a:cs typeface="+mn-lt"/>
              </a:rPr>
              <a:t>Средний чек: 200р;</a:t>
            </a:r>
            <a:endParaRPr lang="ru-RU" sz="2000" dirty="0">
              <a:cs typeface="Calibri"/>
            </a:endParaRPr>
          </a:p>
          <a:p>
            <a:pPr marL="0" indent="0">
              <a:buNone/>
            </a:pPr>
            <a:r>
              <a:rPr lang="ru-RU" sz="2000" dirty="0">
                <a:ea typeface="+mn-lt"/>
                <a:cs typeface="+mn-lt"/>
              </a:rPr>
              <a:t>Вывод: 283 211 * 200 = 56 642 200 руб. в месяц.</a:t>
            </a:r>
            <a:endParaRPr lang="ru-RU" sz="2000" dirty="0">
              <a:cs typeface="Calibri"/>
            </a:endParaRPr>
          </a:p>
          <a:p>
            <a:r>
              <a:rPr lang="ru-RU" sz="2000" b="1" dirty="0">
                <a:solidFill>
                  <a:srgbClr val="7030A0"/>
                </a:solidFill>
                <a:cs typeface="Calibri"/>
              </a:rPr>
              <a:t>SAM (Объем реалистично достижимого рынка):</a:t>
            </a:r>
          </a:p>
          <a:p>
            <a:pPr marL="0" indent="0">
              <a:buNone/>
            </a:pPr>
            <a:r>
              <a:rPr lang="ru-RU" sz="2000" dirty="0">
                <a:ea typeface="+mn-lt"/>
                <a:cs typeface="+mn-lt"/>
              </a:rPr>
              <a:t>Готовы купить – 15% (Исходя из опросов);</a:t>
            </a:r>
          </a:p>
          <a:p>
            <a:pPr marL="0" indent="0">
              <a:buNone/>
            </a:pPr>
            <a:r>
              <a:rPr lang="ru-RU" sz="2000" dirty="0">
                <a:ea typeface="+mn-lt"/>
                <a:cs typeface="+mn-lt"/>
              </a:rPr>
              <a:t>Вывод: 42 482 * 200 = 8 496 400 руб. в месяц.</a:t>
            </a:r>
            <a:endParaRPr lang="ru-RU" sz="2000" dirty="0">
              <a:cs typeface="Calibri"/>
            </a:endParaRPr>
          </a:p>
          <a:p>
            <a:r>
              <a:rPr lang="ru-RU" sz="2000" b="1" dirty="0">
                <a:solidFill>
                  <a:srgbClr val="7030A0"/>
                </a:solidFill>
                <a:cs typeface="Calibri"/>
              </a:rPr>
              <a:t>SOM (Объем реалистично достижимой доли рынка):</a:t>
            </a:r>
          </a:p>
          <a:p>
            <a:pPr marL="0" indent="0">
              <a:buNone/>
            </a:pPr>
            <a:r>
              <a:rPr lang="ru-RU" sz="2000" dirty="0">
                <a:ea typeface="+mn-lt"/>
                <a:cs typeface="+mn-lt"/>
              </a:rPr>
              <a:t>3 конкурента + наш проект = 4 игрока;</a:t>
            </a:r>
            <a:endParaRPr lang="ru-RU" sz="2000" dirty="0">
              <a:cs typeface="Calibri"/>
            </a:endParaRPr>
          </a:p>
          <a:p>
            <a:pPr marL="0" indent="0">
              <a:buNone/>
            </a:pPr>
            <a:r>
              <a:rPr lang="ru-RU" sz="2000" dirty="0">
                <a:ea typeface="+mn-lt"/>
                <a:cs typeface="+mn-lt"/>
              </a:rPr>
              <a:t>42 482 </a:t>
            </a:r>
            <a:r>
              <a:rPr lang="en-US" sz="2000" dirty="0">
                <a:ea typeface="+mn-lt"/>
                <a:cs typeface="+mn-lt"/>
              </a:rPr>
              <a:t>/ 4 = 10 620,5</a:t>
            </a:r>
            <a:r>
              <a:rPr lang="ru-RU" sz="2000" dirty="0">
                <a:ea typeface="+mn-lt"/>
                <a:cs typeface="+mn-lt"/>
              </a:rPr>
              <a:t> чел;</a:t>
            </a:r>
          </a:p>
          <a:p>
            <a:pPr marL="0" indent="0">
              <a:buNone/>
            </a:pPr>
            <a:r>
              <a:rPr lang="ru-RU" sz="2000" dirty="0">
                <a:ea typeface="+mn-lt"/>
                <a:cs typeface="+mn-lt"/>
              </a:rPr>
              <a:t>Вывод: 10 620,5 * 200 = 2 124 100 </a:t>
            </a:r>
            <a:r>
              <a:rPr lang="ru-RU" sz="2000" dirty="0" err="1">
                <a:ea typeface="+mn-lt"/>
                <a:cs typeface="+mn-lt"/>
              </a:rPr>
              <a:t>руб</a:t>
            </a:r>
            <a:r>
              <a:rPr lang="en-US" sz="2000" dirty="0">
                <a:ea typeface="+mn-lt"/>
                <a:cs typeface="+mn-lt"/>
              </a:rPr>
              <a:t>.</a:t>
            </a:r>
            <a:r>
              <a:rPr lang="ru-RU" sz="2000" dirty="0">
                <a:ea typeface="+mn-lt"/>
                <a:cs typeface="+mn-lt"/>
              </a:rPr>
              <a:t> в месяц</a:t>
            </a:r>
            <a:r>
              <a:rPr lang="en-US" sz="2000" dirty="0">
                <a:ea typeface="+mn-lt"/>
                <a:cs typeface="+mn-lt"/>
              </a:rPr>
              <a:t>.</a:t>
            </a:r>
            <a:endParaRPr lang="ru-RU" sz="2000" dirty="0">
              <a:cs typeface="Calibri" panose="020F0502020204030204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46009D76-2EAF-C1C3-96EE-366615994310}"/>
              </a:ext>
            </a:extLst>
          </p:cNvPr>
          <p:cNvSpPr txBox="1">
            <a:spLocks/>
          </p:cNvSpPr>
          <p:nvPr/>
        </p:nvSpPr>
        <p:spPr>
          <a:xfrm>
            <a:off x="10485153" y="-172758"/>
            <a:ext cx="2096811" cy="108116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>
                <a:cs typeface="Calibri Light"/>
              </a:rPr>
              <a:t>Рынок</a:t>
            </a:r>
          </a:p>
        </p:txBody>
      </p:sp>
    </p:spTree>
    <p:extLst>
      <p:ext uri="{BB962C8B-B14F-4D97-AF65-F5344CB8AC3E}">
        <p14:creationId xmlns:p14="http://schemas.microsoft.com/office/powerpoint/2010/main" val="959087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E50BDE-F9F1-7950-C00E-ED787DE31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ru-RU">
                <a:cs typeface="Calibri Light"/>
              </a:rPr>
              <a:t>Конкуренты</a:t>
            </a:r>
            <a:endParaRPr lang="ru-RU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E232A7-FD88-0923-8F62-23CD09683616}"/>
              </a:ext>
            </a:extLst>
          </p:cNvPr>
          <p:cNvSpPr txBox="1"/>
          <p:nvPr/>
        </p:nvSpPr>
        <p:spPr>
          <a:xfrm>
            <a:off x="4889157" y="147045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US"/>
          </a:p>
        </p:txBody>
      </p:sp>
      <p:graphicFrame>
        <p:nvGraphicFramePr>
          <p:cNvPr id="7" name="Объект 6">
            <a:extLst>
              <a:ext uri="{FF2B5EF4-FFF2-40B4-BE49-F238E27FC236}">
                <a16:creationId xmlns:a16="http://schemas.microsoft.com/office/drawing/2014/main" id="{D483F468-75EF-397C-4BE2-1869D2B3C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9275103"/>
              </p:ext>
            </p:extLst>
          </p:nvPr>
        </p:nvGraphicFramePr>
        <p:xfrm>
          <a:off x="1093212" y="1926266"/>
          <a:ext cx="10005577" cy="43575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58171">
                  <a:extLst>
                    <a:ext uri="{9D8B030D-6E8A-4147-A177-3AD203B41FA5}">
                      <a16:colId xmlns:a16="http://schemas.microsoft.com/office/drawing/2014/main" val="4137031693"/>
                    </a:ext>
                  </a:extLst>
                </a:gridCol>
                <a:gridCol w="1153919">
                  <a:extLst>
                    <a:ext uri="{9D8B030D-6E8A-4147-A177-3AD203B41FA5}">
                      <a16:colId xmlns:a16="http://schemas.microsoft.com/office/drawing/2014/main" val="3301772259"/>
                    </a:ext>
                  </a:extLst>
                </a:gridCol>
                <a:gridCol w="1147092">
                  <a:extLst>
                    <a:ext uri="{9D8B030D-6E8A-4147-A177-3AD203B41FA5}">
                      <a16:colId xmlns:a16="http://schemas.microsoft.com/office/drawing/2014/main" val="1813982343"/>
                    </a:ext>
                  </a:extLst>
                </a:gridCol>
                <a:gridCol w="3733341">
                  <a:extLst>
                    <a:ext uri="{9D8B030D-6E8A-4147-A177-3AD203B41FA5}">
                      <a16:colId xmlns:a16="http://schemas.microsoft.com/office/drawing/2014/main" val="221742487"/>
                    </a:ext>
                  </a:extLst>
                </a:gridCol>
                <a:gridCol w="1113054">
                  <a:extLst>
                    <a:ext uri="{9D8B030D-6E8A-4147-A177-3AD203B41FA5}">
                      <a16:colId xmlns:a16="http://schemas.microsoft.com/office/drawing/2014/main" val="2785761938"/>
                    </a:ext>
                  </a:extLst>
                </a:gridCol>
              </a:tblGrid>
              <a:tr h="473821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500">
                          <a:solidFill>
                            <a:schemeClr val="tx1"/>
                          </a:solidFill>
                          <a:effectLst/>
                        </a:rPr>
                        <a:t>Параметры сравнения</a:t>
                      </a:r>
                    </a:p>
                  </a:txBody>
                  <a:tcPr marL="67871" marR="67871" marT="67871" marB="67871"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err="1">
                          <a:solidFill>
                            <a:schemeClr val="tx1"/>
                          </a:solidFill>
                          <a:effectLst/>
                        </a:rPr>
                        <a:t>Faceit</a:t>
                      </a:r>
                    </a:p>
                  </a:txBody>
                  <a:tcPr marL="67871" marR="67871" marT="67871" marB="67871"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500" err="1">
                          <a:solidFill>
                            <a:schemeClr val="tx1"/>
                          </a:solidFill>
                          <a:effectLst/>
                        </a:rPr>
                        <a:t>Epulze</a:t>
                      </a:r>
                    </a:p>
                  </a:txBody>
                  <a:tcPr marL="67871" marR="67871" marT="67871" marB="67871"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af-ZA" sz="1500">
                          <a:solidFill>
                            <a:schemeClr val="tx1"/>
                          </a:solidFill>
                          <a:effectLst/>
                        </a:rPr>
                        <a:t>E-Sports </a:t>
                      </a:r>
                      <a:r>
                        <a:rPr lang="af-ZA" sz="1500" err="1">
                          <a:solidFill>
                            <a:schemeClr val="tx1"/>
                          </a:solidFill>
                          <a:effectLst/>
                        </a:rPr>
                        <a:t>Entertainment</a:t>
                      </a:r>
                      <a:r>
                        <a:rPr lang="af-ZA" sz="150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af-ZA" sz="1500" err="1">
                          <a:solidFill>
                            <a:schemeClr val="tx1"/>
                          </a:solidFill>
                          <a:effectLst/>
                        </a:rPr>
                        <a:t>Association</a:t>
                      </a:r>
                    </a:p>
                  </a:txBody>
                  <a:tcPr marL="67871" marR="67871" marT="67871" marB="67871" anchor="ctr"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500">
                          <a:solidFill>
                            <a:schemeClr val="tx1"/>
                          </a:solidFill>
                          <a:effectLst/>
                        </a:rPr>
                        <a:t>Мы</a:t>
                      </a:r>
                    </a:p>
                  </a:txBody>
                  <a:tcPr marL="67871" marR="67871" marT="67871" marB="67871" anchor="ctr"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4308389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Верификация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3798416097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Удобный интерфейс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2381800111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Безопасность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1177649538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Наличие системы вознаграждения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1095226589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Наличие подписки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1846540015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Наличие системы лиг и рангов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3134901986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Ассортимент игр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Более 5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5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1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Более 5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374690467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Система анализа статистики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43398016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Реферальная система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3388128764"/>
                  </a:ext>
                </a:extLst>
              </a:tr>
              <a:tr h="388371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Система </a:t>
                      </a:r>
                      <a:r>
                        <a:rPr lang="ru-RU" sz="1100" err="1">
                          <a:effectLst/>
                        </a:rPr>
                        <a:t>промокодов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+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ru-RU" sz="1100">
                          <a:effectLst/>
                        </a:rPr>
                        <a:t>-</a:t>
                      </a:r>
                    </a:p>
                  </a:txBody>
                  <a:tcPr marL="67871" marR="67871" marT="67871" marB="67871"/>
                </a:tc>
                <a:extLst>
                  <a:ext uri="{0D108BD9-81ED-4DB2-BD59-A6C34878D82A}">
                    <a16:rowId xmlns:a16="http://schemas.microsoft.com/office/drawing/2014/main" val="39355409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8657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4950705-1287-21DB-761F-482D8C134F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 err="1">
                <a:latin typeface="+mj-lt"/>
                <a:ea typeface="+mj-ea"/>
                <a:cs typeface="+mj-cs"/>
              </a:rPr>
              <a:t>Воронка</a:t>
            </a:r>
            <a:r>
              <a:rPr lang="en-US" sz="5400" kern="1200" dirty="0">
                <a:latin typeface="+mj-lt"/>
                <a:ea typeface="+mj-ea"/>
                <a:cs typeface="+mj-cs"/>
              </a:rPr>
              <a:t> AAARR</a:t>
            </a:r>
            <a:endParaRPr lang="en-US" sz="5400" kern="1200" dirty="0">
              <a:latin typeface="+mj-lt"/>
              <a:cs typeface="Calibri Light"/>
            </a:endParaRPr>
          </a:p>
        </p:txBody>
      </p:sp>
      <p:sp>
        <p:nvSpPr>
          <p:cNvPr id="29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F2A7137B-6872-8E47-0AE9-3EE4AA4BB0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702031"/>
            <a:ext cx="6903720" cy="5453938"/>
          </a:xfrm>
          <a:prstGeom prst="rect">
            <a:avLst/>
          </a:prstGeom>
        </p:spPr>
      </p:pic>
      <p:pic>
        <p:nvPicPr>
          <p:cNvPr id="18" name="Рисунок 18">
            <a:extLst>
              <a:ext uri="{FF2B5EF4-FFF2-40B4-BE49-F238E27FC236}">
                <a16:creationId xmlns:a16="http://schemas.microsoft.com/office/drawing/2014/main" id="{73C322BB-8CFE-6086-53DF-7E5910578A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289" y="2769507"/>
            <a:ext cx="1430867" cy="980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58034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401</Words>
  <Application>Microsoft Office PowerPoint</Application>
  <PresentationFormat>Широкоэкранный</PresentationFormat>
  <Paragraphs>124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Тема Office</vt:lpstr>
      <vt:lpstr>Студенческая киберспортивная платформа для учащихся средне-профессиональных и высших учебных заведений </vt:lpstr>
      <vt:lpstr>Презентация PowerPoint</vt:lpstr>
      <vt:lpstr>CyberHub</vt:lpstr>
      <vt:lpstr>Кто мой клиент?!</vt:lpstr>
      <vt:lpstr>В процессе исследования и в ходе интервью были выдвинуты и подтверждены такие гипотезы:</vt:lpstr>
      <vt:lpstr>Бизнес-Модель</vt:lpstr>
      <vt:lpstr>Расчёт "Сверху"</vt:lpstr>
      <vt:lpstr>Конкуренты</vt:lpstr>
      <vt:lpstr>Воронка AAARR</vt:lpstr>
      <vt:lpstr>Финансовые показатели</vt:lpstr>
      <vt:lpstr>MVP</vt:lpstr>
      <vt:lpstr>Текущий статус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lastModifiedBy>Данил Маркелов</cp:lastModifiedBy>
  <cp:revision>823</cp:revision>
  <dcterms:created xsi:type="dcterms:W3CDTF">2022-11-26T17:21:33Z</dcterms:created>
  <dcterms:modified xsi:type="dcterms:W3CDTF">2022-11-28T16:58:11Z</dcterms:modified>
</cp:coreProperties>
</file>

<file path=docProps/thumbnail.jpeg>
</file>